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23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1255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2562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1389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2169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325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6749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70286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2617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4896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7179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5741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520B5-B1B7-4294-A0F9-9EF125E8C7BC}" type="datetimeFigureOut">
              <a:rPr lang="de-DE" smtClean="0"/>
              <a:t>17.05.2020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04D788-BC44-4E24-8CE8-E6461AA5EE2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7773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de.wikipedia.org/wiki/Geometrie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ehrer.schule.at/helgrid_mueller/gz/normalstunden/04-projektionsarten.pd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060EE92A-743F-47F3-AF78-3325A621F4F3}"/>
              </a:ext>
            </a:extLst>
          </p:cNvPr>
          <p:cNvSpPr/>
          <p:nvPr/>
        </p:nvSpPr>
        <p:spPr>
          <a:xfrm>
            <a:off x="247650" y="224135"/>
            <a:ext cx="3429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GSS Konstanz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Abteilung Gymnasium</a:t>
            </a:r>
          </a:p>
          <a:p>
            <a:pPr>
              <a:spcAft>
                <a:spcPts val="0"/>
              </a:spcAft>
            </a:pPr>
            <a:r>
              <a:rPr lang="de-DE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Wahlfach: Darstellende Geometrie</a:t>
            </a:r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1ACCBACD-6240-4480-BC38-43E0A2F05B36}"/>
              </a:ext>
            </a:extLst>
          </p:cNvPr>
          <p:cNvSpPr/>
          <p:nvPr/>
        </p:nvSpPr>
        <p:spPr>
          <a:xfrm>
            <a:off x="323849" y="1276350"/>
            <a:ext cx="6343651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de-DE" sz="14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	Einführung</a:t>
            </a: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 dem Bildungsplan:</a:t>
            </a: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„</a:t>
            </a:r>
            <a:r>
              <a:rPr lang="de-DE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Ziel</a:t>
            </a: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ist die Schulung des </a:t>
            </a:r>
            <a:r>
              <a:rPr lang="de-DE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Raumanschauungsvermögens</a:t>
            </a: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und die Befähigung zu </a:t>
            </a:r>
            <a:r>
              <a:rPr lang="de-DE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räumlichem Denken</a:t>
            </a: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Diese Fähigkeiten sind nicht nur für naturwissenschaftliche Berufe sowie für den Technik-, Architektur- und Medizinberuf eine wichtige Grundlage, sondern  spielen  auch  für  bildende  Künstlerinnen  und  Künstler und in vermehrtem Umfang ebenso in CAD-Anwendungen am Computer eine große Rolle. Weitere fachübergreifenden Bezüge der Darstellenden Geometrie (Kunstgeschichte, Fotografie, ...) sollten im Unterricht durchaus wahrgenommen werden.</a:t>
            </a: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Eine  so  verstandene  Geometrie  fördert  nachhaltig  das Verständnis der </a:t>
            </a:r>
            <a:r>
              <a:rPr lang="de-DE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Erfassung des Raumes</a:t>
            </a: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liefert eine Anbindung und Auseinandersetzung mit der umgebenden Realität und schafft so einen wichtigen, natürlichen Bezug zu einer anwendungs- und handlungsorientierten Mathematik.“</a:t>
            </a: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(Bildungsplan 2004: Allgemein bildendes Gymnasium; Seite 430)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DAB9EE4A-262B-4DBA-BFDF-ADEA63CAB52F}"/>
              </a:ext>
            </a:extLst>
          </p:cNvPr>
          <p:cNvSpPr/>
          <p:nvPr/>
        </p:nvSpPr>
        <p:spPr>
          <a:xfrm>
            <a:off x="323849" y="5641003"/>
            <a:ext cx="63436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de-DE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Darstellende Geometrie</a:t>
            </a: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ist der Teilbereich der </a:t>
            </a:r>
            <a:r>
              <a:rPr lang="de-DE" sz="1400" i="1" u="sng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 tooltip="Geometrie"/>
              </a:rPr>
              <a:t>Geometrie</a:t>
            </a: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der sich mit den geometrisch-konstruktiven Verfahren von </a:t>
            </a:r>
            <a:r>
              <a:rPr lang="de-DE" sz="1400" b="1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Projektionen dreidimensionaler Objekte auf eine zweidimensionale Darstellungsebene </a:t>
            </a:r>
            <a:r>
              <a:rPr lang="de-DE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befasst. Die Anwendungsbereiche ihrer Methoden sind breit gefächert und erstrecken sich neben den heute bekanntesten Anwendungen in der Technik- und Architekturdarstellung auch auf Kunst, Malerei, und das Kartenwesen.“</a:t>
            </a:r>
            <a:endParaRPr lang="de-DE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de-DE" sz="1400" dirty="0">
                <a:latin typeface="Arial" panose="020B0604020202020204" pitchFamily="34" charset="0"/>
                <a:ea typeface="Calibri" panose="020F0502020204030204" pitchFamily="34" charset="0"/>
              </a:rPr>
              <a:t>(http://de.wikipedia.org/wiki/Darstellende_Geometrie; zugegriffen am 07.09.2010)</a:t>
            </a:r>
            <a:endParaRPr lang="de-DE" sz="1400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FE63B45B-6927-47C2-8F04-9C58F0586116}"/>
              </a:ext>
            </a:extLst>
          </p:cNvPr>
          <p:cNvSpPr txBox="1"/>
          <p:nvPr/>
        </p:nvSpPr>
        <p:spPr>
          <a:xfrm>
            <a:off x="381000" y="7839075"/>
            <a:ext cx="6096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Wir benutzen folgende Projektionsarten:</a:t>
            </a:r>
          </a:p>
          <a:p>
            <a:endParaRPr lang="de-DE" dirty="0"/>
          </a:p>
          <a:p>
            <a:pPr marL="285750" indent="-285750">
              <a:buFontTx/>
              <a:buChar char="-"/>
            </a:pPr>
            <a:r>
              <a:rPr lang="de-DE" b="1" dirty="0"/>
              <a:t>Parallelprojektion</a:t>
            </a:r>
          </a:p>
          <a:p>
            <a:pPr marL="285750" indent="-285750">
              <a:buFontTx/>
              <a:buChar char="-"/>
            </a:pPr>
            <a:endParaRPr lang="de-DE" b="1" dirty="0"/>
          </a:p>
          <a:p>
            <a:pPr marL="285750" indent="-285750">
              <a:buFontTx/>
              <a:buChar char="-"/>
            </a:pPr>
            <a:r>
              <a:rPr lang="de-DE" b="1" dirty="0"/>
              <a:t>Zentralprojektion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14734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Bild 2">
            <a:extLst>
              <a:ext uri="{FF2B5EF4-FFF2-40B4-BE49-F238E27FC236}">
                <a16:creationId xmlns:a16="http://schemas.microsoft.com/office/drawing/2014/main" id="{D48D89E1-882D-4240-B611-1FD1B0AF9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2" y="2252663"/>
            <a:ext cx="504825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Bild 3">
            <a:extLst>
              <a:ext uri="{FF2B5EF4-FFF2-40B4-BE49-F238E27FC236}">
                <a16:creationId xmlns:a16="http://schemas.microsoft.com/office/drawing/2014/main" id="{5F7D235A-DAF4-482B-A99D-63682A140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05" y="6357578"/>
            <a:ext cx="50387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9FF145C8-ECD9-4E5E-BF02-E3132E0AF614}"/>
              </a:ext>
            </a:extLst>
          </p:cNvPr>
          <p:cNvSpPr txBox="1"/>
          <p:nvPr/>
        </p:nvSpPr>
        <p:spPr>
          <a:xfrm>
            <a:off x="314325" y="118528"/>
            <a:ext cx="63436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Arten der Projektion</a:t>
            </a:r>
            <a:endParaRPr lang="de-DE" altLang="de-DE" sz="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Wir unterscheiden zwischen der Parallelprojektion und der Zentralprojektion</a:t>
            </a:r>
            <a:endParaRPr lang="de-DE" altLang="de-DE" sz="8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de-DE" alt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Die Bilder machen den Unterschied deutlich.</a:t>
            </a:r>
            <a:endParaRPr lang="de-DE" altLang="de-DE" sz="800" dirty="0"/>
          </a:p>
          <a:p>
            <a:endParaRPr lang="de-DE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858B28B-5A23-4D9F-BB81-3E3615EA507F}"/>
              </a:ext>
            </a:extLst>
          </p:cNvPr>
          <p:cNvSpPr txBox="1"/>
          <p:nvPr/>
        </p:nvSpPr>
        <p:spPr>
          <a:xfrm>
            <a:off x="314325" y="1510011"/>
            <a:ext cx="58578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Lichteinfall bei Tag. Die Lichtstrahlen sind (nahezu) parallel. </a:t>
            </a:r>
            <a:r>
              <a:rPr lang="de-DE" altLang="de-DE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Parallelprojektion</a:t>
            </a:r>
            <a:endParaRPr lang="de-DE" altLang="de-DE" dirty="0"/>
          </a:p>
          <a:p>
            <a:endParaRPr lang="de-DE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2FCC5D46-B9E7-4173-A400-1F337B59E50E}"/>
              </a:ext>
            </a:extLst>
          </p:cNvPr>
          <p:cNvSpPr txBox="1"/>
          <p:nvPr/>
        </p:nvSpPr>
        <p:spPr>
          <a:xfrm>
            <a:off x="314325" y="5401419"/>
            <a:ext cx="62912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(aus: </a:t>
            </a:r>
            <a:r>
              <a:rPr lang="de-DE" altLang="de-DE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http://lehrer.schule.at/helgrid_mueller/gz/normalstunden/04-projektionsarten.pdf</a:t>
            </a:r>
            <a:r>
              <a:rPr lang="de-DE" altLang="de-DE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Zugriff am 24.09.2011</a:t>
            </a:r>
            <a:endParaRPr lang="de-DE" sz="1000" dirty="0"/>
          </a:p>
        </p:txBody>
      </p:sp>
      <p:sp>
        <p:nvSpPr>
          <p:cNvPr id="12" name="Textfeld 11">
            <a:extLst>
              <a:ext uri="{FF2B5EF4-FFF2-40B4-BE49-F238E27FC236}">
                <a16:creationId xmlns:a16="http://schemas.microsoft.com/office/drawing/2014/main" id="{BA36C611-C578-4035-AFA3-3B9D314E1EC3}"/>
              </a:ext>
            </a:extLst>
          </p:cNvPr>
          <p:cNvSpPr txBox="1"/>
          <p:nvPr/>
        </p:nvSpPr>
        <p:spPr>
          <a:xfrm>
            <a:off x="385763" y="5915738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 Scheinwerferlicht f</a:t>
            </a:r>
            <a:r>
              <a:rPr lang="de-DE" altLang="de-DE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ä</a:t>
            </a:r>
            <a:r>
              <a:rPr lang="de-DE" altLang="de-DE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llt bei Nacht ein. </a:t>
            </a:r>
            <a:r>
              <a:rPr lang="de-DE" altLang="de-DE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Zentralprojektion</a:t>
            </a:r>
            <a:endParaRPr lang="de-DE" altLang="de-DE" sz="800" dirty="0"/>
          </a:p>
          <a:p>
            <a:endParaRPr lang="de-DE" dirty="0"/>
          </a:p>
        </p:txBody>
      </p:sp>
      <p:sp>
        <p:nvSpPr>
          <p:cNvPr id="15" name="Textfeld 14">
            <a:extLst>
              <a:ext uri="{FF2B5EF4-FFF2-40B4-BE49-F238E27FC236}">
                <a16:creationId xmlns:a16="http://schemas.microsoft.com/office/drawing/2014/main" id="{F6989C5F-00AE-431B-9FEE-7357DFFC483B}"/>
              </a:ext>
            </a:extLst>
          </p:cNvPr>
          <p:cNvSpPr txBox="1"/>
          <p:nvPr/>
        </p:nvSpPr>
        <p:spPr>
          <a:xfrm>
            <a:off x="366712" y="9541251"/>
            <a:ext cx="629126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de-DE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(aus: </a:t>
            </a:r>
            <a:r>
              <a:rPr lang="de-DE" altLang="de-DE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http://lehrer.schule.at/helgrid_mueller/gz/normalstunden/04-projektionsarten.pdf</a:t>
            </a:r>
            <a:r>
              <a:rPr lang="de-DE" altLang="de-DE" sz="1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 Zugriff am 24.09.2011</a:t>
            </a:r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1278062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5BA384DE-5767-4EE2-9223-78746022BD39}"/>
              </a:ext>
            </a:extLst>
          </p:cNvPr>
          <p:cNvSpPr txBox="1"/>
          <p:nvPr/>
        </p:nvSpPr>
        <p:spPr>
          <a:xfrm>
            <a:off x="320040" y="220980"/>
            <a:ext cx="5958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Unterrichtsbeispiele: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0281FE7-4889-420F-B074-4C61C0B661C1}"/>
              </a:ext>
            </a:extLst>
          </p:cNvPr>
          <p:cNvSpPr txBox="1"/>
          <p:nvPr/>
        </p:nvSpPr>
        <p:spPr>
          <a:xfrm>
            <a:off x="320040" y="632013"/>
            <a:ext cx="5897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Im Folgenden ein paar Unterrichtsbeispiele der letzten Schuljahre aus dem Kurs an der GSS: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F9B83A-1164-49CA-A049-79B35009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" y="2065019"/>
            <a:ext cx="411351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graphicFrame>
        <p:nvGraphicFramePr>
          <p:cNvPr id="7" name="Objekt 6">
            <a:extLst>
              <a:ext uri="{FF2B5EF4-FFF2-40B4-BE49-F238E27FC236}">
                <a16:creationId xmlns:a16="http://schemas.microsoft.com/office/drawing/2014/main" id="{F854CE37-69BE-466D-8320-7C4F5E84C2A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49911420"/>
              </p:ext>
            </p:extLst>
          </p:nvPr>
        </p:nvGraphicFramePr>
        <p:xfrm>
          <a:off x="411162" y="1973726"/>
          <a:ext cx="5760000" cy="13372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Bitmap-Bild" r:id="rId3" imgW="10266667" imgH="2390476" progId="Paint.Picture">
                  <p:embed/>
                </p:oleObj>
              </mc:Choice>
              <mc:Fallback>
                <p:oleObj name="Bitmap-Bild" r:id="rId3" imgW="10266667" imgH="2390476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162" y="1973726"/>
                        <a:ext cx="5760000" cy="13372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feld 7">
            <a:extLst>
              <a:ext uri="{FF2B5EF4-FFF2-40B4-BE49-F238E27FC236}">
                <a16:creationId xmlns:a16="http://schemas.microsoft.com/office/drawing/2014/main" id="{F0DC3D7C-191F-4BDA-9035-E3618247D8CE}"/>
              </a:ext>
            </a:extLst>
          </p:cNvPr>
          <p:cNvSpPr txBox="1"/>
          <p:nvPr/>
        </p:nvSpPr>
        <p:spPr>
          <a:xfrm>
            <a:off x="320040" y="1463410"/>
            <a:ext cx="6431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/>
              <a:t>Ermittle das Bild des angegebenen Ausschnittwürfels in den vorgegebenen Ansichten.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907E4FD-E48B-4484-A8DA-43944CB4E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graphicFrame>
        <p:nvGraphicFramePr>
          <p:cNvPr id="10" name="Objekt 9">
            <a:extLst>
              <a:ext uri="{FF2B5EF4-FFF2-40B4-BE49-F238E27FC236}">
                <a16:creationId xmlns:a16="http://schemas.microsoft.com/office/drawing/2014/main" id="{3008C8B6-ACF7-45FE-986E-E7432812596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4913441"/>
              </p:ext>
            </p:extLst>
          </p:nvPr>
        </p:nvGraphicFramePr>
        <p:xfrm>
          <a:off x="418008" y="1867542"/>
          <a:ext cx="5760000" cy="1365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" name="Bitmap-Bild" r:id="rId5" imgW="8895238" imgH="2076740" progId="Paint.Picture">
                  <p:embed/>
                </p:oleObj>
              </mc:Choice>
              <mc:Fallback>
                <p:oleObj name="Bitmap-Bild" r:id="rId5" imgW="8895238" imgH="2076740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8008" y="1867542"/>
                        <a:ext cx="5760000" cy="1365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3397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5BA384DE-5767-4EE2-9223-78746022BD39}"/>
              </a:ext>
            </a:extLst>
          </p:cNvPr>
          <p:cNvSpPr txBox="1"/>
          <p:nvPr/>
        </p:nvSpPr>
        <p:spPr>
          <a:xfrm>
            <a:off x="320040" y="220980"/>
            <a:ext cx="5958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Unterrichtsbeispiele: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0281FE7-4889-420F-B074-4C61C0B661C1}"/>
              </a:ext>
            </a:extLst>
          </p:cNvPr>
          <p:cNvSpPr txBox="1"/>
          <p:nvPr/>
        </p:nvSpPr>
        <p:spPr>
          <a:xfrm>
            <a:off x="320040" y="632013"/>
            <a:ext cx="5897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Im Folgenden ein paar Unterrichtsbeispiele der letzten Schuljahre aus dem Kurs an der GSS: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F9B83A-1164-49CA-A049-79B35009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" y="2065019"/>
            <a:ext cx="411351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0DC3D7C-191F-4BDA-9035-E3618247D8CE}"/>
              </a:ext>
            </a:extLst>
          </p:cNvPr>
          <p:cNvSpPr txBox="1"/>
          <p:nvPr/>
        </p:nvSpPr>
        <p:spPr>
          <a:xfrm>
            <a:off x="320040" y="1463410"/>
            <a:ext cx="6431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Die drei rechten Bilder zeigen einen Würfelrestkörper in den drei Hauptrissen. Zeichne die Schrägrissansicht des Körpers in das vorgesehene Gerüst. </a:t>
            </a:r>
          </a:p>
          <a:p>
            <a:r>
              <a:rPr lang="de-DE" sz="1600" dirty="0"/>
              <a:t>Unsichtbare Kanten müssen gestrichelt dargestellt werden.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907E4FD-E48B-4484-A8DA-43944CB4E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A8DDCCC-3760-4CA9-8602-FF3B6AFD5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" y="2486025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A25C37CF-5F84-4FC0-BF6B-7B161F252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428" y="3076336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graphicFrame>
        <p:nvGraphicFramePr>
          <p:cNvPr id="12" name="Objekt 11">
            <a:extLst>
              <a:ext uri="{FF2B5EF4-FFF2-40B4-BE49-F238E27FC236}">
                <a16:creationId xmlns:a16="http://schemas.microsoft.com/office/drawing/2014/main" id="{FDFFB955-8C44-4CCF-9EC1-F40B6A7638A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9982851"/>
              </p:ext>
            </p:extLst>
          </p:nvPr>
        </p:nvGraphicFramePr>
        <p:xfrm>
          <a:off x="943428" y="3076336"/>
          <a:ext cx="4305300" cy="246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Bitmap-Bild" r:id="rId3" imgW="4304762" imgH="2457143" progId="Paint.Picture">
                  <p:embed/>
                </p:oleObj>
              </mc:Choice>
              <mc:Fallback>
                <p:oleObj name="Bitmap-Bild" r:id="rId3" imgW="4304762" imgH="2457143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3428" y="3076336"/>
                        <a:ext cx="4305300" cy="2466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Grafik 12">
            <a:extLst>
              <a:ext uri="{FF2B5EF4-FFF2-40B4-BE49-F238E27FC236}">
                <a16:creationId xmlns:a16="http://schemas.microsoft.com/office/drawing/2014/main" id="{4AD93F0D-136D-4ACD-BAD9-206FCE9CA485}"/>
              </a:ext>
            </a:extLst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943428" y="3021734"/>
            <a:ext cx="4324350" cy="246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90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5BA384DE-5767-4EE2-9223-78746022BD39}"/>
              </a:ext>
            </a:extLst>
          </p:cNvPr>
          <p:cNvSpPr txBox="1"/>
          <p:nvPr/>
        </p:nvSpPr>
        <p:spPr>
          <a:xfrm>
            <a:off x="320040" y="220980"/>
            <a:ext cx="5958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Unterrichtsbeispiele: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0281FE7-4889-420F-B074-4C61C0B661C1}"/>
              </a:ext>
            </a:extLst>
          </p:cNvPr>
          <p:cNvSpPr txBox="1"/>
          <p:nvPr/>
        </p:nvSpPr>
        <p:spPr>
          <a:xfrm>
            <a:off x="320040" y="632013"/>
            <a:ext cx="5897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Im Folgenden ein paar Unterrichtsbeispiele der letzten Schuljahre aus dem Kurs an der GSS: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3F9B83A-1164-49CA-A049-79B35009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" y="2065019"/>
            <a:ext cx="411351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F0DC3D7C-191F-4BDA-9035-E3618247D8CE}"/>
              </a:ext>
            </a:extLst>
          </p:cNvPr>
          <p:cNvSpPr txBox="1"/>
          <p:nvPr/>
        </p:nvSpPr>
        <p:spPr>
          <a:xfrm>
            <a:off x="320040" y="1463410"/>
            <a:ext cx="6431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Vorgegeben ist ein Parallelriss eines Treppenaufgangs. Ermittle die Schattengrenzen, wenn der Aufgang mit dem parallelen Licht beleuchtet wird, welches durch den Pfeil im Kantenmodell gegeben.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907E4FD-E48B-4484-A8DA-43944CB4E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A8DDCCC-3760-4CA9-8602-FF3B6AFD5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" y="2486025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A25C37CF-5F84-4FC0-BF6B-7B161F252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428" y="3076336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E729674A-CC4E-49C1-94CA-375B59E803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922" y="2741753"/>
            <a:ext cx="6094155" cy="5328000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48B3442-A3B4-40A7-98D1-5889D3F41F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040" y="2381753"/>
            <a:ext cx="6601527" cy="568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62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03F9B83A-1164-49CA-A049-79B350098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040" y="2065019"/>
            <a:ext cx="411351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907E4FD-E48B-4484-A8DA-43944CB4E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A8DDCCC-3760-4CA9-8602-FF3B6AFD51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960" y="2486025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A25C37CF-5F84-4FC0-BF6B-7B161F252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428" y="3076336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82D44610-FF86-452C-B2F1-D6A8158B926E}"/>
              </a:ext>
            </a:extLst>
          </p:cNvPr>
          <p:cNvSpPr txBox="1"/>
          <p:nvPr/>
        </p:nvSpPr>
        <p:spPr>
          <a:xfrm>
            <a:off x="320040" y="254000"/>
            <a:ext cx="6169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In den Präsentationen „Lösung Kirche“ und „Lösung Eckhaus mit Erker“ findet ihr noch zwei Aufgaben, die die Schüler am Ende der beiden Kurshalbjahre anfertigen.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5ADF8E47-6323-4EFA-B2E5-C95BA6C62F76}"/>
              </a:ext>
            </a:extLst>
          </p:cNvPr>
          <p:cNvSpPr txBox="1"/>
          <p:nvPr/>
        </p:nvSpPr>
        <p:spPr>
          <a:xfrm>
            <a:off x="320040" y="2594392"/>
            <a:ext cx="59150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Solltet ihr noch Fragen zu diesem Kurs haben, dann meldet euch bitte bei Herrn Dürschke</a:t>
            </a:r>
          </a:p>
          <a:p>
            <a:endParaRPr lang="de-DE" dirty="0"/>
          </a:p>
          <a:p>
            <a:r>
              <a:rPr lang="de-DE" dirty="0"/>
              <a:t>Duerschke@gss.schulen.konstanz.de</a:t>
            </a:r>
          </a:p>
        </p:txBody>
      </p:sp>
    </p:spTree>
    <p:extLst>
      <p:ext uri="{BB962C8B-B14F-4D97-AF65-F5344CB8AC3E}">
        <p14:creationId xmlns:p14="http://schemas.microsoft.com/office/powerpoint/2010/main" val="5507706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488</Words>
  <Application>Microsoft Office PowerPoint</Application>
  <PresentationFormat>A4-Papier (210 x 297 mm)</PresentationFormat>
  <Paragraphs>38</Paragraphs>
  <Slides>6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Office</vt:lpstr>
      <vt:lpstr>Bitmap-Bild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Josef Dürschke</dc:creator>
  <cp:lastModifiedBy>Josef Dürschke</cp:lastModifiedBy>
  <cp:revision>8</cp:revision>
  <dcterms:created xsi:type="dcterms:W3CDTF">2020-05-17T04:55:16Z</dcterms:created>
  <dcterms:modified xsi:type="dcterms:W3CDTF">2020-05-17T14:16:37Z</dcterms:modified>
</cp:coreProperties>
</file>