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D37A4BE8-CA69-48B3-9E1C-F33849A6B2FA}">
          <p14:sldIdLst>
            <p14:sldId id="256"/>
            <p14:sldId id="258"/>
            <p14:sldId id="25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366" y="-1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1255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2562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138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169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325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674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028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2617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489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7179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574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7773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060EE92A-743F-47F3-AF78-3325A621F4F3}"/>
              </a:ext>
            </a:extLst>
          </p:cNvPr>
          <p:cNvSpPr/>
          <p:nvPr/>
        </p:nvSpPr>
        <p:spPr>
          <a:xfrm>
            <a:off x="247650" y="224135"/>
            <a:ext cx="44005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GSS Konstanz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Abteilung Gymnasium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Wahlfach: Vertiefungskurs Mathematik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1C2B0F63-54F2-4D2A-B494-91600CB956B9}"/>
              </a:ext>
            </a:extLst>
          </p:cNvPr>
          <p:cNvSpPr txBox="1"/>
          <p:nvPr/>
        </p:nvSpPr>
        <p:spPr>
          <a:xfrm>
            <a:off x="333375" y="1495425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Allgemeines: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6B574FC-F50D-4876-8B65-E90AC13EA3C5}"/>
              </a:ext>
            </a:extLst>
          </p:cNvPr>
          <p:cNvSpPr txBox="1"/>
          <p:nvPr/>
        </p:nvSpPr>
        <p:spPr>
          <a:xfrm>
            <a:off x="1181100" y="1886128"/>
            <a:ext cx="5095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Kann 2 oder 4 Halbjahre besucht werden 	(Vorgabe der kursführenden Schule beachten)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D64591B-858A-4383-9295-5679C8C5FEA5}"/>
              </a:ext>
            </a:extLst>
          </p:cNvPr>
          <p:cNvSpPr txBox="1"/>
          <p:nvPr/>
        </p:nvSpPr>
        <p:spPr>
          <a:xfrm>
            <a:off x="1181100" y="2553830"/>
            <a:ext cx="5095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Es wird mind. eine Klausur pro Halbjahr 	geschrieben.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E653885-D131-49E1-BE8A-58B32A45A59E}"/>
              </a:ext>
            </a:extLst>
          </p:cNvPr>
          <p:cNvSpPr txBox="1"/>
          <p:nvPr/>
        </p:nvSpPr>
        <p:spPr>
          <a:xfrm>
            <a:off x="1181100" y="3221532"/>
            <a:ext cx="5095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Kann als mündliches Prüfungsfach gewählt 	werden (Belegpflicht beachten).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AB2E5DE8-A4B5-447E-9789-0C89A170E9A8}"/>
              </a:ext>
            </a:extLst>
          </p:cNvPr>
          <p:cNvSpPr txBox="1"/>
          <p:nvPr/>
        </p:nvSpPr>
        <p:spPr>
          <a:xfrm>
            <a:off x="333375" y="4312031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Ziele</a:t>
            </a:r>
            <a:r>
              <a:rPr lang="de-DE" dirty="0"/>
              <a:t>: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4B475E6B-0EF5-4D6A-9C90-5CB7A209806D}"/>
              </a:ext>
            </a:extLst>
          </p:cNvPr>
          <p:cNvSpPr txBox="1"/>
          <p:nvPr/>
        </p:nvSpPr>
        <p:spPr>
          <a:xfrm>
            <a:off x="1181100" y="4702734"/>
            <a:ext cx="5095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Verbesserte Vorbereitung für Studienfächer im 	MINT-Bereich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4B52120-A869-43B4-B598-6A3FD8020471}"/>
              </a:ext>
            </a:extLst>
          </p:cNvPr>
          <p:cNvSpPr txBox="1"/>
          <p:nvPr/>
        </p:nvSpPr>
        <p:spPr>
          <a:xfrm>
            <a:off x="1181100" y="5370436"/>
            <a:ext cx="5095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Exemplarisches Vorstellen, wie Mathematik an 	der Hochschule annähernd vermittelt wird.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AB71B56E-DC35-4CCF-8E2B-11E3072E8D5F}"/>
              </a:ext>
            </a:extLst>
          </p:cNvPr>
          <p:cNvSpPr txBox="1"/>
          <p:nvPr/>
        </p:nvSpPr>
        <p:spPr>
          <a:xfrm>
            <a:off x="1181100" y="6038138"/>
            <a:ext cx="5095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</a:t>
            </a:r>
            <a:r>
              <a:rPr lang="de-DE" b="1" dirty="0"/>
              <a:t>Keine</a:t>
            </a:r>
            <a:r>
              <a:rPr lang="de-DE" dirty="0"/>
              <a:t> erweiterte Vorbereitung auf die 	Abiturprüfung</a:t>
            </a:r>
          </a:p>
        </p:txBody>
      </p:sp>
    </p:spTree>
    <p:extLst>
      <p:ext uri="{BB962C8B-B14F-4D97-AF65-F5344CB8AC3E}">
        <p14:creationId xmlns:p14="http://schemas.microsoft.com/office/powerpoint/2010/main" val="301473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060EE92A-743F-47F3-AF78-3325A621F4F3}"/>
              </a:ext>
            </a:extLst>
          </p:cNvPr>
          <p:cNvSpPr/>
          <p:nvPr/>
        </p:nvSpPr>
        <p:spPr>
          <a:xfrm>
            <a:off x="247650" y="224135"/>
            <a:ext cx="44005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GSS Konstanz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Abteilung Gymnasium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Wahlfach: Vertiefungskurs Mathematik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1C2B0F63-54F2-4D2A-B494-91600CB956B9}"/>
              </a:ext>
            </a:extLst>
          </p:cNvPr>
          <p:cNvSpPr txBox="1"/>
          <p:nvPr/>
        </p:nvSpPr>
        <p:spPr>
          <a:xfrm>
            <a:off x="333375" y="1495425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Inhalte: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6B574FC-F50D-4876-8B65-E90AC13EA3C5}"/>
              </a:ext>
            </a:extLst>
          </p:cNvPr>
          <p:cNvSpPr txBox="1"/>
          <p:nvPr/>
        </p:nvSpPr>
        <p:spPr>
          <a:xfrm>
            <a:off x="1181100" y="1886128"/>
            <a:ext cx="5095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Aussagenlogik und Beweistechniken</a:t>
            </a:r>
          </a:p>
          <a:p>
            <a:r>
              <a:rPr lang="de-DE" dirty="0"/>
              <a:t>	(z.B. Direkter und indirekter Beweis, 	vollständige Induktion)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D64591B-858A-4383-9295-5679C8C5FEA5}"/>
              </a:ext>
            </a:extLst>
          </p:cNvPr>
          <p:cNvSpPr txBox="1"/>
          <p:nvPr/>
        </p:nvSpPr>
        <p:spPr>
          <a:xfrm>
            <a:off x="1181099" y="4301766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Folgen und Reihen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E653885-D131-49E1-BE8A-58B32A45A59E}"/>
              </a:ext>
            </a:extLst>
          </p:cNvPr>
          <p:cNvSpPr txBox="1"/>
          <p:nvPr/>
        </p:nvSpPr>
        <p:spPr>
          <a:xfrm>
            <a:off x="1181099" y="2981894"/>
            <a:ext cx="5095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Vertiefung der Gleichungslehre</a:t>
            </a:r>
          </a:p>
          <a:p>
            <a:r>
              <a:rPr lang="de-DE" dirty="0"/>
              <a:t>	(Bruchgleichungen, Wurzelgleichungen, 	Betragsgleichungen, Ungleichungen, 	Polynomdivision)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4B475E6B-0EF5-4D6A-9C90-5CB7A209806D}"/>
              </a:ext>
            </a:extLst>
          </p:cNvPr>
          <p:cNvSpPr txBox="1"/>
          <p:nvPr/>
        </p:nvSpPr>
        <p:spPr>
          <a:xfrm>
            <a:off x="1181100" y="4702734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Komplexe Zahlen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4B52120-A869-43B4-B598-6A3FD8020471}"/>
              </a:ext>
            </a:extLst>
          </p:cNvPr>
          <p:cNvSpPr txBox="1"/>
          <p:nvPr/>
        </p:nvSpPr>
        <p:spPr>
          <a:xfrm>
            <a:off x="1181100" y="5370436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Weiterführende Themen sind: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AB71B56E-DC35-4CCF-8E2B-11E3072E8D5F}"/>
              </a:ext>
            </a:extLst>
          </p:cNvPr>
          <p:cNvSpPr txBox="1"/>
          <p:nvPr/>
        </p:nvSpPr>
        <p:spPr>
          <a:xfrm>
            <a:off x="1181099" y="5918043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Weiterführung der Funktionsuntersuchung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A646326C-B1EB-460A-9D35-E50CF245C9AF}"/>
              </a:ext>
            </a:extLst>
          </p:cNvPr>
          <p:cNvSpPr txBox="1"/>
          <p:nvPr/>
        </p:nvSpPr>
        <p:spPr>
          <a:xfrm>
            <a:off x="1181098" y="6401079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Zahlentheorie und </a:t>
            </a:r>
            <a:r>
              <a:rPr lang="de-DE" dirty="0" err="1"/>
              <a:t>Krypthographie</a:t>
            </a:r>
            <a:endParaRPr lang="de-DE" dirty="0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7ED2A22C-527F-4F2F-9C61-A89D69B620F4}"/>
              </a:ext>
            </a:extLst>
          </p:cNvPr>
          <p:cNvSpPr txBox="1"/>
          <p:nvPr/>
        </p:nvSpPr>
        <p:spPr>
          <a:xfrm>
            <a:off x="1181097" y="6855819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Potenzreihen, Taylorreihen, </a:t>
            </a:r>
            <a:r>
              <a:rPr lang="de-DE" dirty="0" err="1"/>
              <a:t>Fourierreihen</a:t>
            </a:r>
            <a:endParaRPr lang="de-DE" dirty="0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B3FD3B63-9D4E-4DE6-8B2E-95C29BAA4996}"/>
              </a:ext>
            </a:extLst>
          </p:cNvPr>
          <p:cNvSpPr txBox="1"/>
          <p:nvPr/>
        </p:nvSpPr>
        <p:spPr>
          <a:xfrm>
            <a:off x="1181097" y="7390010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Weiterführung der Stochastik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46E833E1-80DC-44F9-B6EA-9CA937E4F578}"/>
              </a:ext>
            </a:extLst>
          </p:cNvPr>
          <p:cNvSpPr txBox="1"/>
          <p:nvPr/>
        </p:nvSpPr>
        <p:spPr>
          <a:xfrm>
            <a:off x="1181097" y="7972149"/>
            <a:ext cx="509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-	Elemente der linearen Algebra</a:t>
            </a:r>
          </a:p>
        </p:txBody>
      </p:sp>
    </p:spTree>
    <p:extLst>
      <p:ext uri="{BB962C8B-B14F-4D97-AF65-F5344CB8AC3E}">
        <p14:creationId xmlns:p14="http://schemas.microsoft.com/office/powerpoint/2010/main" val="172219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E47E0B45-CA9C-4307-A014-3584A1AA20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47650" y="1649082"/>
            <a:ext cx="5915025" cy="31947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de-DE" sz="1400" dirty="0"/>
              <a:t>Schülerinnen und Schüler, welche den Kurs in der Jahrgangsstufe 1 besuchen, erhalten die Möglichkeit, an einer Klausur der Universität Stuttgart teilzunehmen. </a:t>
            </a:r>
            <a:br>
              <a:rPr lang="de-DE" sz="1400" dirty="0"/>
            </a:br>
            <a:r>
              <a:rPr lang="de-DE" sz="1400" dirty="0"/>
              <a:t>Im Anschluss erhält jeder Teilnehmer ein Zertifikat, in dem folgende Informationen vermerkt sind:</a:t>
            </a:r>
            <a:br>
              <a:rPr lang="de-DE" sz="1400" dirty="0"/>
            </a:br>
            <a:br>
              <a:rPr lang="de-DE" sz="1400" dirty="0"/>
            </a:br>
            <a:r>
              <a:rPr lang="de-DE" sz="1400" dirty="0"/>
              <a:t>- Bestätigung über die Teilnahme</a:t>
            </a:r>
            <a:br>
              <a:rPr lang="de-DE" sz="1400" dirty="0"/>
            </a:br>
            <a:r>
              <a:rPr lang="de-DE" sz="1400" dirty="0"/>
              <a:t>- Erreichte Punktzahl / Maximale Punktzahl</a:t>
            </a:r>
            <a:br>
              <a:rPr lang="de-DE" sz="1400" dirty="0"/>
            </a:br>
            <a:r>
              <a:rPr lang="de-DE" sz="1400" dirty="0"/>
              <a:t>- Verhältnis zu anderen Teilnehmern („unter den besten 20%“)</a:t>
            </a:r>
            <a:br>
              <a:rPr lang="de-DE" sz="1400" dirty="0"/>
            </a:br>
            <a:r>
              <a:rPr lang="de-DE" sz="1400" dirty="0"/>
              <a:t>- Inhalte der Klausur</a:t>
            </a:r>
            <a:br>
              <a:rPr lang="de-DE" sz="1400" dirty="0"/>
            </a:br>
            <a:br>
              <a:rPr lang="de-DE" sz="1400" dirty="0"/>
            </a:br>
            <a:r>
              <a:rPr lang="de-DE" sz="1400" dirty="0"/>
              <a:t>Das Zertifikat kann einer Bewerbung um einen Studienplatz beigefügt werden. Das beigefügte Zertifikat kann von der Universität Stuttgart bei der Vergabe eines Studienplatzes berücksichtigt werden.</a:t>
            </a:r>
            <a:br>
              <a:rPr lang="de-DE" sz="1400" dirty="0"/>
            </a:br>
            <a:br>
              <a:rPr lang="de-DE" sz="1400" dirty="0"/>
            </a:br>
            <a:endParaRPr lang="de-DE" sz="1400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864F6324-361F-4CC7-9533-54C4C5D96343}"/>
              </a:ext>
            </a:extLst>
          </p:cNvPr>
          <p:cNvSpPr/>
          <p:nvPr/>
        </p:nvSpPr>
        <p:spPr>
          <a:xfrm>
            <a:off x="247650" y="224135"/>
            <a:ext cx="44005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GSS Konstanz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Abteilung Gymnasium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Wahlfach: Vertiefungskurs Mathematik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14DFAC6-FF6F-4975-9F0B-59913D62570E}"/>
              </a:ext>
            </a:extLst>
          </p:cNvPr>
          <p:cNvSpPr txBox="1"/>
          <p:nvPr/>
        </p:nvSpPr>
        <p:spPr>
          <a:xfrm>
            <a:off x="247650" y="5410200"/>
            <a:ext cx="5915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Solltet ihr noch Fragen zu diesem Kurs haben, dann meldet euch bitte bei Herrn Dürschke</a:t>
            </a:r>
          </a:p>
          <a:p>
            <a:endParaRPr lang="de-DE" dirty="0"/>
          </a:p>
          <a:p>
            <a:r>
              <a:rPr lang="de-DE" dirty="0"/>
              <a:t>Duerschke@gss.schulen.konstanz.de</a:t>
            </a:r>
          </a:p>
        </p:txBody>
      </p:sp>
    </p:spTree>
    <p:extLst>
      <p:ext uri="{BB962C8B-B14F-4D97-AF65-F5344CB8AC3E}">
        <p14:creationId xmlns:p14="http://schemas.microsoft.com/office/powerpoint/2010/main" val="42353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314</Words>
  <Application>Microsoft Office PowerPoint</Application>
  <PresentationFormat>A4-Papier (210 x 297 mm)</PresentationFormat>
  <Paragraphs>34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Schülerinnen und Schüler, welche den Kurs in der Jahrgangsstufe 1 besuchen, erhalten die Möglichkeit, an einer Klausur der Universität Stuttgart teilzunehmen.  Im Anschluss erhält jeder Teilnehmer ein Zertifikat, in dem folgende Informationen vermerkt sind:  - Bestätigung über die Teilnahme - Erreichte Punktzahl / Maximale Punktzahl - Verhältnis zu anderen Teilnehmern („unter den besten 20%“) - Inhalte der Klausur  Das Zertifikat kann einer Bewerbung um einen Studienplatz beigefügt werden. Das beigefügte Zertifikat kann von der Universität Stuttgart bei der Vergabe eines Studienplatzes berücksichtigt werden.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Josef Dürschke</dc:creator>
  <cp:lastModifiedBy>Josef Dürschke</cp:lastModifiedBy>
  <cp:revision>13</cp:revision>
  <dcterms:created xsi:type="dcterms:W3CDTF">2020-05-17T04:55:16Z</dcterms:created>
  <dcterms:modified xsi:type="dcterms:W3CDTF">2020-05-17T14:18:36Z</dcterms:modified>
</cp:coreProperties>
</file>