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259" r:id="rId3"/>
    <p:sldId id="260" r:id="rId4"/>
    <p:sldId id="261" r:id="rId5"/>
    <p:sldId id="262" r:id="rId6"/>
    <p:sldId id="263" r:id="rId7"/>
    <p:sldId id="264" r:id="rId8"/>
    <p:sldId id="265" r:id="rId9"/>
    <p:sldId id="266" r:id="rId10"/>
    <p:sldId id="267" r:id="rId11"/>
    <p:sldId id="26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72" d="100"/>
          <a:sy n="72" d="100"/>
        </p:scale>
        <p:origin x="7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14071-B8E4-4007-B668-8FC7058BE8F0}" type="datetimeFigureOut">
              <a:rPr lang="de-DE" smtClean="0"/>
              <a:t>16.10.2020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7E3C9-7E40-47DB-8A18-B664363AA38F}" type="slidenum">
              <a:rPr lang="de-DE" smtClean="0"/>
              <a:t>‹Nr.›</a:t>
            </a:fld>
            <a:endParaRPr lang="de-DE"/>
          </a:p>
        </p:txBody>
      </p:sp>
    </p:spTree>
    <p:extLst>
      <p:ext uri="{BB962C8B-B14F-4D97-AF65-F5344CB8AC3E}">
        <p14:creationId xmlns:p14="http://schemas.microsoft.com/office/powerpoint/2010/main" val="21867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EE88A-DF49-4765-96AB-C355D913DBE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1E8ADC9-FF7A-4494-81AC-D5AF3984C5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FDD0667-9064-45D1-95D9-8B7054A825F7}"/>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820D8812-3E91-4287-8253-F5939150394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ABB44E-3AD5-4F05-A664-19F5D9A0C9A7}"/>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283833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65F18B-A25B-4A92-9CC4-D133BC77829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28BC7B2-FC35-4CA6-88B1-CEA6DEBFA20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C3A073-4C81-4FDB-9669-061CFF2BCC7F}"/>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52AB3D62-B601-48F5-8834-408E30A374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B2D769-CF65-4B38-AED4-BFE1166E301A}"/>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387484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7E3B35F-5449-46CE-94DD-719C2747F6A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6675CCD-0CA8-44FA-94CA-44B1607C603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BE7F1C-9E04-4B99-A97F-AE74B949DFFF}"/>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9BA6FC5E-74BC-4C9F-A1E4-9FD2DE64EF7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D46E0FB-0CD7-4C2F-A0F1-6ED1C2232B22}"/>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417967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745D3-A4C4-4A69-A33C-EC01E8F36D6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16DD84-387F-4FE8-A7D4-D3D21F763D8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42A4C6-47D8-45C4-A859-71251D42E113}"/>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1E7A3D7A-A229-4582-BB57-3A2BA16CAD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7E5C7A-EECD-4F48-9AAC-2D0E420FABDB}"/>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114441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86FAF-791C-4BA1-837C-510D030BCE9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523855E-5BA3-49BA-A115-98427C1E24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F6C47FD-5E37-4901-B9E6-BB6471D065AA}"/>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32737ED1-9862-4724-918C-12D0E2767B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8C86315-30FA-4ED5-91DF-CF4FAED20E8A}"/>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3448292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A1619-DBC8-4F73-9006-E1484E0512F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40585BB-6ED8-4318-BAF8-08F0F64FAB8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8EDD66E-A2A6-478E-9284-E3C20561EC4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A4F162B-00DC-4D99-88D8-3F221F840B8F}"/>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6" name="Fußzeilenplatzhalter 5">
            <a:extLst>
              <a:ext uri="{FF2B5EF4-FFF2-40B4-BE49-F238E27FC236}">
                <a16:creationId xmlns:a16="http://schemas.microsoft.com/office/drawing/2014/main" id="{7A94B390-C1DD-453A-8D74-C874DD92ABE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8FA7E4A-C284-40BE-9BA6-9BC94150A63C}"/>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152402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5C142-B630-463A-8421-37D852197DC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2B5BA22-6C36-4946-8374-A1F15D070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4CBB80C-0657-4DA9-986B-50E2CAA9EB4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F88AEB7-18D9-4A6F-B227-3B455E591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5BB777F-C121-4B92-AAAF-442DDAAFF3E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CA5985F-BC0A-41AD-87BC-16DFC08DDF6B}"/>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8" name="Fußzeilenplatzhalter 7">
            <a:extLst>
              <a:ext uri="{FF2B5EF4-FFF2-40B4-BE49-F238E27FC236}">
                <a16:creationId xmlns:a16="http://schemas.microsoft.com/office/drawing/2014/main" id="{498585B2-C055-4653-9F99-6CC21F9F7F2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6CCC21-EB4F-48D0-8162-8E0A7533FAC1}"/>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268560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261FA-E95F-4C0D-94DB-39587D33273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4E4ED20-0D04-4CE5-A002-1B276357664B}"/>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4" name="Fußzeilenplatzhalter 3">
            <a:extLst>
              <a:ext uri="{FF2B5EF4-FFF2-40B4-BE49-F238E27FC236}">
                <a16:creationId xmlns:a16="http://schemas.microsoft.com/office/drawing/2014/main" id="{044199F1-83AD-4D3C-8986-8B66B2B1E90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0A82317-BEF8-4D08-AF5A-10F34B4000F8}"/>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344395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D7F6C13-2A55-4F51-B55B-11F7E2C48370}"/>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3" name="Fußzeilenplatzhalter 2">
            <a:extLst>
              <a:ext uri="{FF2B5EF4-FFF2-40B4-BE49-F238E27FC236}">
                <a16:creationId xmlns:a16="http://schemas.microsoft.com/office/drawing/2014/main" id="{0204421E-2CFB-4E8D-A4F7-FD94FCB2BDD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ADCE54B-81C3-4698-B835-345A5846B2B5}"/>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225239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3DA2A-AB1D-4CE8-8DDF-42C34356918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68FBAEF-651E-4149-9C5F-E84268AB7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A4ACFC3-A367-4206-86F0-AEFE5E889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BE34122-C4C4-4B5B-9681-EAE1E4CC8B62}"/>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6" name="Fußzeilenplatzhalter 5">
            <a:extLst>
              <a:ext uri="{FF2B5EF4-FFF2-40B4-BE49-F238E27FC236}">
                <a16:creationId xmlns:a16="http://schemas.microsoft.com/office/drawing/2014/main" id="{FA830B57-BB59-4BCD-A292-1B2D64BDAF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043CEA0-024A-4F12-9BD8-F4823EAF7686}"/>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71952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38088-2D8F-4F5B-897A-949444F3429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069992C-9784-4F79-8F49-04FDF566E9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C4495A5-FED8-4711-A218-761C69C71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33ED090-9A31-4BE1-A8F7-7381FA55D006}"/>
              </a:ext>
            </a:extLst>
          </p:cNvPr>
          <p:cNvSpPr>
            <a:spLocks noGrp="1"/>
          </p:cNvSpPr>
          <p:nvPr>
            <p:ph type="dt" sz="half" idx="10"/>
          </p:nvPr>
        </p:nvSpPr>
        <p:spPr/>
        <p:txBody>
          <a:bodyPr/>
          <a:lstStyle/>
          <a:p>
            <a:fld id="{4C824552-D60B-4716-9205-F767DA261FFF}" type="datetimeFigureOut">
              <a:rPr lang="de-DE" smtClean="0"/>
              <a:t>16.10.2020</a:t>
            </a:fld>
            <a:endParaRPr lang="de-DE"/>
          </a:p>
        </p:txBody>
      </p:sp>
      <p:sp>
        <p:nvSpPr>
          <p:cNvPr id="6" name="Fußzeilenplatzhalter 5">
            <a:extLst>
              <a:ext uri="{FF2B5EF4-FFF2-40B4-BE49-F238E27FC236}">
                <a16:creationId xmlns:a16="http://schemas.microsoft.com/office/drawing/2014/main" id="{00E545E1-5AED-48F8-B81A-08B679E13AA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414F5D9-D423-4FFA-93A2-61292D866742}"/>
              </a:ext>
            </a:extLst>
          </p:cNvPr>
          <p:cNvSpPr>
            <a:spLocks noGrp="1"/>
          </p:cNvSpPr>
          <p:nvPr>
            <p:ph type="sldNum" sz="quarter" idx="12"/>
          </p:nvPr>
        </p:nvSpPr>
        <p:spPr/>
        <p:txBody>
          <a:bodyPr/>
          <a:lstStyle/>
          <a:p>
            <a:fld id="{6EEA608F-D951-42C2-9615-5D99099BD2B9}" type="slidenum">
              <a:rPr lang="de-DE" smtClean="0"/>
              <a:t>‹Nr.›</a:t>
            </a:fld>
            <a:endParaRPr lang="de-DE"/>
          </a:p>
        </p:txBody>
      </p:sp>
    </p:spTree>
    <p:extLst>
      <p:ext uri="{BB962C8B-B14F-4D97-AF65-F5344CB8AC3E}">
        <p14:creationId xmlns:p14="http://schemas.microsoft.com/office/powerpoint/2010/main" val="115030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4826779-B9E9-43CE-931D-2DC7CD513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A43D901-FEC1-49EF-BECC-6459711ED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DCFD529-20F6-4A34-8CBE-1C1369668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24552-D60B-4716-9205-F767DA261FFF}" type="datetimeFigureOut">
              <a:rPr lang="de-DE" smtClean="0"/>
              <a:t>16.10.2020</a:t>
            </a:fld>
            <a:endParaRPr lang="de-DE"/>
          </a:p>
        </p:txBody>
      </p:sp>
      <p:sp>
        <p:nvSpPr>
          <p:cNvPr id="5" name="Fußzeilenplatzhalter 4">
            <a:extLst>
              <a:ext uri="{FF2B5EF4-FFF2-40B4-BE49-F238E27FC236}">
                <a16:creationId xmlns:a16="http://schemas.microsoft.com/office/drawing/2014/main" id="{57B13722-81F1-43A3-94BF-B0D155595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0A95E0A-27AF-4B7F-BF87-0238B8241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A608F-D951-42C2-9615-5D99099BD2B9}" type="slidenum">
              <a:rPr lang="de-DE" smtClean="0"/>
              <a:t>‹Nr.›</a:t>
            </a:fld>
            <a:endParaRPr lang="de-DE"/>
          </a:p>
        </p:txBody>
      </p:sp>
    </p:spTree>
    <p:extLst>
      <p:ext uri="{BB962C8B-B14F-4D97-AF65-F5344CB8AC3E}">
        <p14:creationId xmlns:p14="http://schemas.microsoft.com/office/powerpoint/2010/main" val="1471317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moodle.gss-kn.de/moodle" TargetMode="External"/><Relationship Id="rId5" Type="http://schemas.openxmlformats.org/officeDocument/2006/relationships/image" Target="../media/image6.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jpeg"/><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hyperlink" Target="https://scholl-konstanz.de/" TargetMode="External"/><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5.m4a"/><Relationship Id="rId7" Type="http://schemas.openxmlformats.org/officeDocument/2006/relationships/image" Target="../media/image10.jpe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87BE3E1-69E4-4AFE-B46A-4DE73216671F}"/>
              </a:ext>
            </a:extLst>
          </p:cNvPr>
          <p:cNvSpPr txBox="1"/>
          <p:nvPr/>
        </p:nvSpPr>
        <p:spPr>
          <a:xfrm>
            <a:off x="1311965" y="1438088"/>
            <a:ext cx="7885044" cy="2308324"/>
          </a:xfrm>
          <a:prstGeom prst="rect">
            <a:avLst/>
          </a:prstGeom>
          <a:noFill/>
        </p:spPr>
        <p:txBody>
          <a:bodyPr wrap="square" rtlCol="0">
            <a:spAutoFit/>
          </a:bodyPr>
          <a:lstStyle/>
          <a:p>
            <a:pPr algn="ctr"/>
            <a:r>
              <a:rPr lang="de-DE" sz="4800" dirty="0"/>
              <a:t>Digitale Instrumente</a:t>
            </a:r>
          </a:p>
          <a:p>
            <a:pPr algn="ctr"/>
            <a:r>
              <a:rPr lang="de-DE" sz="4800" dirty="0"/>
              <a:t>an der </a:t>
            </a:r>
          </a:p>
          <a:p>
            <a:pPr algn="ctr"/>
            <a:r>
              <a:rPr lang="de-DE" sz="4800" dirty="0"/>
              <a:t>Geschwister-Scholl-Schule</a:t>
            </a:r>
          </a:p>
        </p:txBody>
      </p:sp>
      <p:pic>
        <p:nvPicPr>
          <p:cNvPr id="2052" name="Picture 4" descr="Alumni-GSS - Alumni der Geschwister Scholl Schule in Konstanz - Home |  Facebook">
            <a:extLst>
              <a:ext uri="{FF2B5EF4-FFF2-40B4-BE49-F238E27FC236}">
                <a16:creationId xmlns:a16="http://schemas.microsoft.com/office/drawing/2014/main" id="{995CC611-2464-4A6C-A35E-93F23B582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967" y="3970328"/>
            <a:ext cx="398704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C8A66E53-84D6-4C91-937F-D3B2FB363DCC}"/>
              </a:ext>
            </a:extLst>
          </p:cNvPr>
          <p:cNvSpPr txBox="1"/>
          <p:nvPr/>
        </p:nvSpPr>
        <p:spPr>
          <a:xfrm>
            <a:off x="10098158" y="5855121"/>
            <a:ext cx="2093842" cy="738664"/>
          </a:xfrm>
          <a:prstGeom prst="rect">
            <a:avLst/>
          </a:prstGeom>
          <a:noFill/>
        </p:spPr>
        <p:txBody>
          <a:bodyPr wrap="square" rtlCol="0">
            <a:spAutoFit/>
          </a:bodyPr>
          <a:lstStyle/>
          <a:p>
            <a:r>
              <a:rPr lang="de-DE" sz="1400" dirty="0"/>
              <a:t>2020/21</a:t>
            </a:r>
          </a:p>
          <a:p>
            <a:r>
              <a:rPr lang="de-DE" sz="1400" dirty="0"/>
              <a:t>Hr. Widmann</a:t>
            </a:r>
          </a:p>
          <a:p>
            <a:r>
              <a:rPr lang="de-DE" sz="1400" dirty="0"/>
              <a:t>Hr. Hoffmann</a:t>
            </a:r>
          </a:p>
        </p:txBody>
      </p:sp>
      <p:pic>
        <p:nvPicPr>
          <p:cNvPr id="5" name="Audio 4">
            <a:hlinkClick r:id="" action="ppaction://media"/>
            <a:extLst>
              <a:ext uri="{FF2B5EF4-FFF2-40B4-BE49-F238E27FC236}">
                <a16:creationId xmlns:a16="http://schemas.microsoft.com/office/drawing/2014/main" id="{FFA22D87-9B73-4C2E-9972-98DB31443D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0776710"/>
      </p:ext>
    </p:extLst>
  </p:cSld>
  <p:clrMapOvr>
    <a:masterClrMapping/>
  </p:clrMapOvr>
  <mc:AlternateContent xmlns:mc="http://schemas.openxmlformats.org/markup-compatibility/2006" xmlns:p14="http://schemas.microsoft.com/office/powerpoint/2010/main">
    <mc:Choice Requires="p14">
      <p:transition spd="slow" p14:dur="2000" advTm="20634"/>
    </mc:Choice>
    <mc:Fallback xmlns="">
      <p:transition spd="slow" advTm="2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77CB63B5-CB59-473D-AF5F-361957C205DF}"/>
              </a:ext>
            </a:extLst>
          </p:cNvPr>
          <p:cNvSpPr txBox="1"/>
          <p:nvPr/>
        </p:nvSpPr>
        <p:spPr>
          <a:xfrm>
            <a:off x="685800" y="419100"/>
            <a:ext cx="8521700" cy="1754326"/>
          </a:xfrm>
          <a:prstGeom prst="rect">
            <a:avLst/>
          </a:prstGeom>
          <a:noFill/>
        </p:spPr>
        <p:txBody>
          <a:bodyPr wrap="square" rtlCol="0">
            <a:spAutoFit/>
          </a:bodyPr>
          <a:lstStyle/>
          <a:p>
            <a:pPr lvl="0"/>
            <a:r>
              <a:rPr lang="de-DE" sz="3600" b="1" dirty="0"/>
              <a:t>Aktivität „Aufgabe“</a:t>
            </a:r>
          </a:p>
          <a:p>
            <a:pPr lvl="0"/>
            <a:endParaRPr lang="de-DE" dirty="0"/>
          </a:p>
          <a:p>
            <a:pPr algn="just"/>
            <a:r>
              <a:rPr lang="de-DE" dirty="0"/>
              <a:t>Die Aktivität Aufgabe (1) fordert Schüler / Schülerinnen zu einer Abgabe auf, d.h. man muss ein Arbeitsergebnis einreichen. Wann diese Abgabe fällig ist, entnehmen Sie bitte der durch das Anlegen einer Aufgabe im Kalender auftretenden Notiz (2). </a:t>
            </a:r>
          </a:p>
        </p:txBody>
      </p:sp>
      <p:pic>
        <p:nvPicPr>
          <p:cNvPr id="5" name="Grafik 4">
            <a:extLst>
              <a:ext uri="{FF2B5EF4-FFF2-40B4-BE49-F238E27FC236}">
                <a16:creationId xmlns:a16="http://schemas.microsoft.com/office/drawing/2014/main" id="{44DC10ED-5D4B-43D7-8C0E-FB53A93FDA98}"/>
              </a:ext>
            </a:extLst>
          </p:cNvPr>
          <p:cNvPicPr/>
          <p:nvPr/>
        </p:nvPicPr>
        <p:blipFill>
          <a:blip r:embed="rId6">
            <a:extLst>
              <a:ext uri="{28A0092B-C50C-407E-A947-70E740481C1C}">
                <a14:useLocalDpi xmlns:a14="http://schemas.microsoft.com/office/drawing/2010/main" val="0"/>
              </a:ext>
            </a:extLst>
          </a:blip>
          <a:stretch>
            <a:fillRect/>
          </a:stretch>
        </p:blipFill>
        <p:spPr>
          <a:xfrm>
            <a:off x="1135652" y="2353131"/>
            <a:ext cx="7093948" cy="3771898"/>
          </a:xfrm>
          <a:prstGeom prst="rect">
            <a:avLst/>
          </a:prstGeom>
        </p:spPr>
      </p:pic>
      <p:cxnSp>
        <p:nvCxnSpPr>
          <p:cNvPr id="6" name="Gerade Verbindung mit Pfeil 5">
            <a:extLst>
              <a:ext uri="{FF2B5EF4-FFF2-40B4-BE49-F238E27FC236}">
                <a16:creationId xmlns:a16="http://schemas.microsoft.com/office/drawing/2014/main" id="{EFB9B3C7-E292-46FE-B78E-EE9F9A05F284}"/>
              </a:ext>
            </a:extLst>
          </p:cNvPr>
          <p:cNvCxnSpPr>
            <a:cxnSpLocks/>
          </p:cNvCxnSpPr>
          <p:nvPr/>
        </p:nvCxnSpPr>
        <p:spPr>
          <a:xfrm flipH="1">
            <a:off x="8066314" y="3195786"/>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50BDAB06-A58A-4143-A214-D03578590D04}"/>
              </a:ext>
            </a:extLst>
          </p:cNvPr>
          <p:cNvCxnSpPr>
            <a:cxnSpLocks/>
          </p:cNvCxnSpPr>
          <p:nvPr/>
        </p:nvCxnSpPr>
        <p:spPr>
          <a:xfrm flipH="1">
            <a:off x="2891972" y="5844643"/>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8631AE2E-0E6F-4CB0-A4A0-4CC19587FDA6}"/>
              </a:ext>
            </a:extLst>
          </p:cNvPr>
          <p:cNvSpPr txBox="1"/>
          <p:nvPr/>
        </p:nvSpPr>
        <p:spPr>
          <a:xfrm>
            <a:off x="8902700" y="2992093"/>
            <a:ext cx="609600" cy="407385"/>
          </a:xfrm>
          <a:prstGeom prst="rect">
            <a:avLst/>
          </a:prstGeom>
          <a:noFill/>
        </p:spPr>
        <p:txBody>
          <a:bodyPr wrap="square" rtlCol="0">
            <a:spAutoFit/>
          </a:bodyPr>
          <a:lstStyle/>
          <a:p>
            <a:r>
              <a:rPr lang="de-DE" sz="2000" b="1" dirty="0">
                <a:solidFill>
                  <a:srgbClr val="FF0000"/>
                </a:solidFill>
              </a:rPr>
              <a:t>2</a:t>
            </a:r>
          </a:p>
        </p:txBody>
      </p:sp>
      <p:sp>
        <p:nvSpPr>
          <p:cNvPr id="9" name="Textfeld 8">
            <a:extLst>
              <a:ext uri="{FF2B5EF4-FFF2-40B4-BE49-F238E27FC236}">
                <a16:creationId xmlns:a16="http://schemas.microsoft.com/office/drawing/2014/main" id="{DFB1DCAF-C412-46B8-A92C-B8E58F5E2F25}"/>
              </a:ext>
            </a:extLst>
          </p:cNvPr>
          <p:cNvSpPr txBox="1"/>
          <p:nvPr/>
        </p:nvSpPr>
        <p:spPr>
          <a:xfrm>
            <a:off x="3691987" y="5640950"/>
            <a:ext cx="609600" cy="407385"/>
          </a:xfrm>
          <a:prstGeom prst="rect">
            <a:avLst/>
          </a:prstGeom>
          <a:noFill/>
        </p:spPr>
        <p:txBody>
          <a:bodyPr wrap="square" rtlCol="0">
            <a:spAutoFit/>
          </a:bodyPr>
          <a:lstStyle/>
          <a:p>
            <a:r>
              <a:rPr lang="de-DE" sz="2000" b="1" dirty="0">
                <a:solidFill>
                  <a:srgbClr val="FF0000"/>
                </a:solidFill>
              </a:rPr>
              <a:t>1</a:t>
            </a:r>
          </a:p>
        </p:txBody>
      </p:sp>
      <p:pic>
        <p:nvPicPr>
          <p:cNvPr id="4" name="Audio 3">
            <a:hlinkClick r:id="" action="ppaction://media"/>
            <a:extLst>
              <a:ext uri="{FF2B5EF4-FFF2-40B4-BE49-F238E27FC236}">
                <a16:creationId xmlns:a16="http://schemas.microsoft.com/office/drawing/2014/main" id="{5D781F18-E152-4747-9D37-291FAEBE44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95935938"/>
      </p:ext>
    </p:extLst>
  </p:cSld>
  <p:clrMapOvr>
    <a:masterClrMapping/>
  </p:clrMapOvr>
  <mc:AlternateContent xmlns:mc="http://schemas.openxmlformats.org/markup-compatibility/2006" xmlns:p14="http://schemas.microsoft.com/office/powerpoint/2010/main">
    <mc:Choice Requires="p14">
      <p:transition spd="slow" p14:dur="2000" advTm="98127"/>
    </mc:Choice>
    <mc:Fallback xmlns="">
      <p:transition spd="slow" advTm="9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D512367-68FC-4B77-B551-4719BB2EA225}"/>
              </a:ext>
            </a:extLst>
          </p:cNvPr>
          <p:cNvSpPr txBox="1"/>
          <p:nvPr/>
        </p:nvSpPr>
        <p:spPr>
          <a:xfrm>
            <a:off x="928914" y="580571"/>
            <a:ext cx="7097486" cy="646331"/>
          </a:xfrm>
          <a:prstGeom prst="rect">
            <a:avLst/>
          </a:prstGeom>
          <a:noFill/>
        </p:spPr>
        <p:txBody>
          <a:bodyPr wrap="square" rtlCol="0">
            <a:spAutoFit/>
          </a:bodyPr>
          <a:lstStyle/>
          <a:p>
            <a:r>
              <a:rPr lang="de-DE" sz="3600" b="1" dirty="0" err="1"/>
              <a:t>Moodle</a:t>
            </a:r>
            <a:r>
              <a:rPr lang="de-DE" sz="3600" b="1" dirty="0"/>
              <a:t>-App</a:t>
            </a:r>
            <a:endParaRPr lang="de-DE" b="1" dirty="0"/>
          </a:p>
        </p:txBody>
      </p:sp>
      <p:pic>
        <p:nvPicPr>
          <p:cNvPr id="10" name="Picture 4" descr="Moodle Desktop im Mac App Store">
            <a:extLst>
              <a:ext uri="{FF2B5EF4-FFF2-40B4-BE49-F238E27FC236}">
                <a16:creationId xmlns:a16="http://schemas.microsoft.com/office/drawing/2014/main" id="{80F171EC-E68F-4B68-80B9-DE4B6BE1F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332" y="2106527"/>
            <a:ext cx="1778000" cy="177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D602087-95FB-4152-B3A8-139A65631C0B}"/>
              </a:ext>
            </a:extLst>
          </p:cNvPr>
          <p:cNvSpPr txBox="1"/>
          <p:nvPr/>
        </p:nvSpPr>
        <p:spPr>
          <a:xfrm>
            <a:off x="4477657" y="2256863"/>
            <a:ext cx="5080000" cy="2031325"/>
          </a:xfrm>
          <a:prstGeom prst="rect">
            <a:avLst/>
          </a:prstGeom>
          <a:noFill/>
        </p:spPr>
        <p:txBody>
          <a:bodyPr wrap="square" rtlCol="0">
            <a:spAutoFit/>
          </a:bodyPr>
          <a:lstStyle/>
          <a:p>
            <a:pPr marL="285750" indent="-285750">
              <a:buFont typeface="Arial" panose="020B0604020202020204" pitchFamily="34" charset="0"/>
              <a:buChar char="•"/>
            </a:pPr>
            <a:r>
              <a:rPr lang="de-DE" dirty="0"/>
              <a:t>App-Store</a:t>
            </a:r>
          </a:p>
          <a:p>
            <a:endParaRPr lang="de-DE" dirty="0"/>
          </a:p>
          <a:p>
            <a:pPr marL="285750" indent="-285750">
              <a:buFont typeface="Arial" panose="020B0604020202020204" pitchFamily="34" charset="0"/>
              <a:buChar char="•"/>
            </a:pPr>
            <a:r>
              <a:rPr lang="de-DE" dirty="0"/>
              <a:t>einmalige Einrichtung mit</a:t>
            </a:r>
          </a:p>
          <a:p>
            <a:endParaRPr lang="de-DE" dirty="0"/>
          </a:p>
          <a:p>
            <a:r>
              <a:rPr lang="de-DE" dirty="0"/>
              <a:t>       </a:t>
            </a:r>
            <a:r>
              <a:rPr lang="de-DE" dirty="0">
                <a:hlinkClick r:id="rId6"/>
              </a:rPr>
              <a:t>https://moodle.gss-kn.de/moodle</a:t>
            </a:r>
            <a:endParaRPr lang="de-DE" dirty="0"/>
          </a:p>
          <a:p>
            <a:endParaRPr lang="de-DE" dirty="0"/>
          </a:p>
          <a:p>
            <a:pPr marL="285750" indent="-285750">
              <a:buFont typeface="Arial" panose="020B0604020202020204" pitchFamily="34" charset="0"/>
              <a:buChar char="•"/>
            </a:pPr>
            <a:r>
              <a:rPr lang="de-DE" dirty="0"/>
              <a:t>Anmeldung mit den Zugangsdaten zum Schulnetz</a:t>
            </a:r>
          </a:p>
        </p:txBody>
      </p:sp>
      <p:pic>
        <p:nvPicPr>
          <p:cNvPr id="5" name="Audio 4">
            <a:hlinkClick r:id="" action="ppaction://media"/>
            <a:extLst>
              <a:ext uri="{FF2B5EF4-FFF2-40B4-BE49-F238E27FC236}">
                <a16:creationId xmlns:a16="http://schemas.microsoft.com/office/drawing/2014/main" id="{0E6A492D-CDE0-4319-B5B7-2CE73E3D33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1604292"/>
      </p:ext>
    </p:extLst>
  </p:cSld>
  <p:clrMapOvr>
    <a:masterClrMapping/>
  </p:clrMapOvr>
  <mc:AlternateContent xmlns:mc="http://schemas.openxmlformats.org/markup-compatibility/2006" xmlns:p14="http://schemas.microsoft.com/office/powerpoint/2010/main">
    <mc:Choice Requires="p14">
      <p:transition spd="slow" p14:dur="2000" advTm="58627"/>
    </mc:Choice>
    <mc:Fallback xmlns="">
      <p:transition spd="slow" advTm="5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Untis Mobile im App Store">
            <a:extLst>
              <a:ext uri="{FF2B5EF4-FFF2-40B4-BE49-F238E27FC236}">
                <a16:creationId xmlns:a16="http://schemas.microsoft.com/office/drawing/2014/main" id="{E5CBF758-C7A7-4C94-9261-36EB960B8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31" y="2387600"/>
            <a:ext cx="3408644" cy="1792287"/>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H:\Dokumente\GroupWise\2.PNG">
            <a:extLst>
              <a:ext uri="{FF2B5EF4-FFF2-40B4-BE49-F238E27FC236}">
                <a16:creationId xmlns:a16="http://schemas.microsoft.com/office/drawing/2014/main" id="{954520F4-048A-4DEE-9A62-6BD3A4006D9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143396" y="2198687"/>
            <a:ext cx="2305050" cy="3042285"/>
          </a:xfrm>
          <a:prstGeom prst="rect">
            <a:avLst/>
          </a:prstGeom>
          <a:noFill/>
          <a:ln>
            <a:noFill/>
          </a:ln>
        </p:spPr>
      </p:pic>
      <p:pic>
        <p:nvPicPr>
          <p:cNvPr id="7172" name="Picture 4" descr="Moodle Desktop im Mac App Store">
            <a:extLst>
              <a:ext uri="{FF2B5EF4-FFF2-40B4-BE49-F238E27FC236}">
                <a16:creationId xmlns:a16="http://schemas.microsoft.com/office/drawing/2014/main" id="{1BEFC98D-BD64-4FF4-97C1-787D3BE3BE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0932" y="4762641"/>
            <a:ext cx="1778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Learning mit Moodle — Landesbildungsserver Baden-Württemberg">
            <a:extLst>
              <a:ext uri="{FF2B5EF4-FFF2-40B4-BE49-F238E27FC236}">
                <a16:creationId xmlns:a16="http://schemas.microsoft.com/office/drawing/2014/main" id="{C63D9180-D84F-440B-AC35-5078DAF9F2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2007010"/>
            <a:ext cx="2199864" cy="2199864"/>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unten 2">
            <a:extLst>
              <a:ext uri="{FF2B5EF4-FFF2-40B4-BE49-F238E27FC236}">
                <a16:creationId xmlns:a16="http://schemas.microsoft.com/office/drawing/2014/main" id="{EB6A4383-15CD-4E2A-ABCA-49D4907F9190}"/>
              </a:ext>
            </a:extLst>
          </p:cNvPr>
          <p:cNvSpPr/>
          <p:nvPr/>
        </p:nvSpPr>
        <p:spPr>
          <a:xfrm>
            <a:off x="8540555" y="3556000"/>
            <a:ext cx="247845" cy="120664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ADBF324-FC3B-46AE-9BAB-76B5CFB05FD9}"/>
              </a:ext>
            </a:extLst>
          </p:cNvPr>
          <p:cNvSpPr txBox="1"/>
          <p:nvPr/>
        </p:nvSpPr>
        <p:spPr>
          <a:xfrm>
            <a:off x="771979" y="963881"/>
            <a:ext cx="2305050" cy="923330"/>
          </a:xfrm>
          <a:prstGeom prst="rect">
            <a:avLst/>
          </a:prstGeom>
          <a:noFill/>
        </p:spPr>
        <p:txBody>
          <a:bodyPr wrap="square" rtlCol="0">
            <a:spAutoFit/>
          </a:bodyPr>
          <a:lstStyle/>
          <a:p>
            <a:pPr algn="ctr"/>
            <a:r>
              <a:rPr lang="de-DE" dirty="0"/>
              <a:t>digitales Klassenbuch</a:t>
            </a:r>
          </a:p>
          <a:p>
            <a:pPr algn="ctr"/>
            <a:r>
              <a:rPr lang="de-DE" dirty="0"/>
              <a:t>+</a:t>
            </a:r>
          </a:p>
          <a:p>
            <a:pPr algn="ctr"/>
            <a:r>
              <a:rPr lang="de-DE" dirty="0"/>
              <a:t>aktueller Stundenplan</a:t>
            </a:r>
          </a:p>
        </p:txBody>
      </p:sp>
      <p:sp>
        <p:nvSpPr>
          <p:cNvPr id="5" name="Textfeld 4">
            <a:extLst>
              <a:ext uri="{FF2B5EF4-FFF2-40B4-BE49-F238E27FC236}">
                <a16:creationId xmlns:a16="http://schemas.microsoft.com/office/drawing/2014/main" id="{B9D7DF29-47E0-4E3C-B4C2-EA094187C4C1}"/>
              </a:ext>
            </a:extLst>
          </p:cNvPr>
          <p:cNvSpPr txBox="1"/>
          <p:nvPr/>
        </p:nvSpPr>
        <p:spPr>
          <a:xfrm>
            <a:off x="3946092" y="1096627"/>
            <a:ext cx="2699657" cy="646331"/>
          </a:xfrm>
          <a:prstGeom prst="rect">
            <a:avLst/>
          </a:prstGeom>
          <a:noFill/>
        </p:spPr>
        <p:txBody>
          <a:bodyPr wrap="square" rtlCol="0">
            <a:spAutoFit/>
          </a:bodyPr>
          <a:lstStyle/>
          <a:p>
            <a:pPr algn="ctr"/>
            <a:r>
              <a:rPr lang="de-DE" dirty="0"/>
              <a:t>„Dienst-E-Mail“ der Schülerinnen und Schüler</a:t>
            </a:r>
          </a:p>
        </p:txBody>
      </p:sp>
      <p:sp>
        <p:nvSpPr>
          <p:cNvPr id="7" name="Textfeld 6">
            <a:extLst>
              <a:ext uri="{FF2B5EF4-FFF2-40B4-BE49-F238E27FC236}">
                <a16:creationId xmlns:a16="http://schemas.microsoft.com/office/drawing/2014/main" id="{9B24EEF1-0E41-4B64-92B6-544E3E47CF78}"/>
              </a:ext>
            </a:extLst>
          </p:cNvPr>
          <p:cNvSpPr txBox="1"/>
          <p:nvPr/>
        </p:nvSpPr>
        <p:spPr>
          <a:xfrm>
            <a:off x="7493634" y="1047146"/>
            <a:ext cx="2093842" cy="646331"/>
          </a:xfrm>
          <a:prstGeom prst="rect">
            <a:avLst/>
          </a:prstGeom>
          <a:noFill/>
        </p:spPr>
        <p:txBody>
          <a:bodyPr wrap="square" rtlCol="0">
            <a:spAutoFit/>
          </a:bodyPr>
          <a:lstStyle/>
          <a:p>
            <a:pPr algn="ctr"/>
            <a:endParaRPr lang="de-DE" dirty="0"/>
          </a:p>
          <a:p>
            <a:pPr algn="ctr"/>
            <a:r>
              <a:rPr lang="de-DE" dirty="0"/>
              <a:t>Lernplattform</a:t>
            </a:r>
          </a:p>
        </p:txBody>
      </p:sp>
      <p:pic>
        <p:nvPicPr>
          <p:cNvPr id="12" name="Audio 11">
            <a:hlinkClick r:id="" action="ppaction://media"/>
            <a:extLst>
              <a:ext uri="{FF2B5EF4-FFF2-40B4-BE49-F238E27FC236}">
                <a16:creationId xmlns:a16="http://schemas.microsoft.com/office/drawing/2014/main" id="{EEB43A29-F054-432C-AB2D-BFDCA254D93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4102553"/>
      </p:ext>
    </p:extLst>
  </p:cSld>
  <p:clrMapOvr>
    <a:masterClrMapping/>
  </p:clrMapOvr>
  <mc:AlternateContent xmlns:mc="http://schemas.openxmlformats.org/markup-compatibility/2006" xmlns:p14="http://schemas.microsoft.com/office/powerpoint/2010/main">
    <mc:Choice Requires="p14">
      <p:transition spd="slow" p14:dur="2000" advTm="87836"/>
    </mc:Choice>
    <mc:Fallback xmlns="">
      <p:transition spd="slow" advTm="8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7" fill="hold" display="0">
                  <p:stCondLst>
                    <p:cond delay="indefinite"/>
                  </p:stCondLst>
                  <p:endCondLst>
                    <p:cond evt="onStopAudio" delay="0">
                      <p:tgtEl>
                        <p:sldTgt/>
                      </p:tgtEl>
                    </p:cond>
                  </p:endCondLst>
                </p:cTn>
                <p:tgtEl>
                  <p:spTgt spid="12"/>
                </p:tgtEl>
              </p:cMediaNode>
            </p:audio>
          </p:childTnLst>
        </p:cTn>
      </p:par>
    </p:tnLst>
    <p:bldLst>
      <p:bldP spid="3" grpId="0" animBg="1"/>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056CCD1-136B-4A89-A4DF-685E3A3B6BD8}"/>
              </a:ext>
            </a:extLst>
          </p:cNvPr>
          <p:cNvSpPr txBox="1"/>
          <p:nvPr/>
        </p:nvSpPr>
        <p:spPr>
          <a:xfrm>
            <a:off x="636104" y="649357"/>
            <a:ext cx="8587409" cy="1754326"/>
          </a:xfrm>
          <a:prstGeom prst="rect">
            <a:avLst/>
          </a:prstGeom>
          <a:noFill/>
        </p:spPr>
        <p:txBody>
          <a:bodyPr wrap="square" rtlCol="0">
            <a:spAutoFit/>
          </a:bodyPr>
          <a:lstStyle/>
          <a:p>
            <a:pPr lvl="0"/>
            <a:r>
              <a:rPr lang="de-DE" sz="3600" b="1" dirty="0"/>
              <a:t>Zugang</a:t>
            </a:r>
          </a:p>
          <a:p>
            <a:pPr lvl="0"/>
            <a:endParaRPr lang="de-DE" dirty="0"/>
          </a:p>
          <a:p>
            <a:pPr algn="just"/>
            <a:r>
              <a:rPr lang="de-DE" dirty="0"/>
              <a:t>Den Zugang zur schulischen Lernplattform </a:t>
            </a:r>
            <a:r>
              <a:rPr lang="de-DE" b="1" dirty="0" err="1"/>
              <a:t>Moodle</a:t>
            </a:r>
            <a:r>
              <a:rPr lang="de-DE" dirty="0"/>
              <a:t> sowie zum E-Mail-Programm </a:t>
            </a:r>
            <a:r>
              <a:rPr lang="de-DE" b="1" dirty="0" err="1"/>
              <a:t>Groupwise</a:t>
            </a:r>
            <a:r>
              <a:rPr lang="de-DE" b="1" dirty="0"/>
              <a:t> </a:t>
            </a:r>
            <a:r>
              <a:rPr lang="de-DE" dirty="0"/>
              <a:t>finden Sie auf der Homepage unserer Schule unter </a:t>
            </a:r>
            <a:r>
              <a:rPr lang="de-DE" u="sng" dirty="0">
                <a:hlinkClick r:id="rId6"/>
              </a:rPr>
              <a:t>https://scholl-konstanz.de</a:t>
            </a:r>
            <a:r>
              <a:rPr lang="de-DE" dirty="0"/>
              <a:t> unter dem Reiter (Tab) </a:t>
            </a:r>
            <a:r>
              <a:rPr lang="de-DE" b="1" dirty="0"/>
              <a:t>SERVICE</a:t>
            </a:r>
            <a:r>
              <a:rPr lang="de-DE" dirty="0"/>
              <a:t>.</a:t>
            </a:r>
          </a:p>
        </p:txBody>
      </p:sp>
      <p:pic>
        <p:nvPicPr>
          <p:cNvPr id="4" name="Grafik 3" descr="C:\Users\Widmann\AppData\Local\Temp\XPgrpwise\5F6364E9domgsspolgss1001666464193A91\1_1.PNG">
            <a:extLst>
              <a:ext uri="{FF2B5EF4-FFF2-40B4-BE49-F238E27FC236}">
                <a16:creationId xmlns:a16="http://schemas.microsoft.com/office/drawing/2014/main" id="{4A3B8954-EC89-460E-8066-8779D47C800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175662" y="2403683"/>
            <a:ext cx="2920337" cy="4209152"/>
          </a:xfrm>
          <a:prstGeom prst="rect">
            <a:avLst/>
          </a:prstGeom>
          <a:noFill/>
          <a:ln>
            <a:noFill/>
          </a:ln>
        </p:spPr>
      </p:pic>
      <p:cxnSp>
        <p:nvCxnSpPr>
          <p:cNvPr id="7" name="Gerade Verbindung mit Pfeil 6">
            <a:extLst>
              <a:ext uri="{FF2B5EF4-FFF2-40B4-BE49-F238E27FC236}">
                <a16:creationId xmlns:a16="http://schemas.microsoft.com/office/drawing/2014/main" id="{4A5375D2-B90F-449D-A505-358220EBEC2F}"/>
              </a:ext>
            </a:extLst>
          </p:cNvPr>
          <p:cNvCxnSpPr/>
          <p:nvPr/>
        </p:nvCxnSpPr>
        <p:spPr>
          <a:xfrm flipH="1">
            <a:off x="5897217" y="2663687"/>
            <a:ext cx="596348" cy="410817"/>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5451C7E1-22E5-4853-A025-DB87F592CCB2}"/>
              </a:ext>
            </a:extLst>
          </p:cNvPr>
          <p:cNvCxnSpPr>
            <a:cxnSpLocks/>
          </p:cNvCxnSpPr>
          <p:nvPr/>
        </p:nvCxnSpPr>
        <p:spPr>
          <a:xfrm>
            <a:off x="2691207" y="4508259"/>
            <a:ext cx="732030" cy="387029"/>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D15B5DB-3194-4005-A928-458D0C28B715}"/>
              </a:ext>
            </a:extLst>
          </p:cNvPr>
          <p:cNvCxnSpPr>
            <a:cxnSpLocks/>
          </p:cNvCxnSpPr>
          <p:nvPr/>
        </p:nvCxnSpPr>
        <p:spPr>
          <a:xfrm flipV="1">
            <a:off x="2714518" y="5297425"/>
            <a:ext cx="736600" cy="42966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44DCDFB-FE74-42A1-B601-C486682D762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65352418"/>
      </p:ext>
    </p:extLst>
  </p:cSld>
  <p:clrMapOvr>
    <a:masterClrMapping/>
  </p:clrMapOvr>
  <mc:AlternateContent xmlns:mc="http://schemas.openxmlformats.org/markup-compatibility/2006" xmlns:p14="http://schemas.microsoft.com/office/powerpoint/2010/main">
    <mc:Choice Requires="p14">
      <p:transition spd="slow" p14:dur="2000" advTm="56891"/>
    </mc:Choice>
    <mc:Fallback xmlns="">
      <p:transition spd="slow" advTm="5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C069BF8-A1B6-47CB-9394-E16EBF2B4C9F}"/>
              </a:ext>
            </a:extLst>
          </p:cNvPr>
          <p:cNvSpPr txBox="1"/>
          <p:nvPr/>
        </p:nvSpPr>
        <p:spPr>
          <a:xfrm>
            <a:off x="927652" y="609600"/>
            <a:ext cx="8229600" cy="2308324"/>
          </a:xfrm>
          <a:prstGeom prst="rect">
            <a:avLst/>
          </a:prstGeom>
          <a:noFill/>
        </p:spPr>
        <p:txBody>
          <a:bodyPr wrap="square" rtlCol="0">
            <a:spAutoFit/>
          </a:bodyPr>
          <a:lstStyle/>
          <a:p>
            <a:pPr lvl="0"/>
            <a:r>
              <a:rPr lang="de-DE" sz="3600" b="1" dirty="0"/>
              <a:t>„Dienst-E-Mail“</a:t>
            </a:r>
          </a:p>
          <a:p>
            <a:pPr lvl="0" algn="just"/>
            <a:endParaRPr lang="de-DE" dirty="0"/>
          </a:p>
          <a:p>
            <a:pPr lvl="0" algn="just"/>
            <a:r>
              <a:rPr lang="de-DE" dirty="0"/>
              <a:t>In</a:t>
            </a:r>
            <a:r>
              <a:rPr lang="de-DE" b="1" dirty="0"/>
              <a:t> </a:t>
            </a:r>
            <a:r>
              <a:rPr lang="de-DE" b="1" dirty="0" err="1"/>
              <a:t>Groupwise</a:t>
            </a:r>
            <a:r>
              <a:rPr lang="de-DE" dirty="0"/>
              <a:t> hat jeder Schüler/ jede Schülerin eine eigene Schul-E-Mail-Adresse („Dienst-E-Mailadresse“ der Kinder). Diese stellt einen wichtigen Weg der Kommunikation zwischen Schüler/innen und Lehrkräften dar. Benutzernamen und Passwort entsprechen jeweils den Daten, welche die Schüler / Schülerinnen auch an einem schulischen Rechner verwenden. </a:t>
            </a:r>
          </a:p>
        </p:txBody>
      </p:sp>
      <p:pic>
        <p:nvPicPr>
          <p:cNvPr id="4" name="Grafik 3" descr="H:\Dokumente\GroupWise\2.PNG">
            <a:extLst>
              <a:ext uri="{FF2B5EF4-FFF2-40B4-BE49-F238E27FC236}">
                <a16:creationId xmlns:a16="http://schemas.microsoft.com/office/drawing/2014/main" id="{01354497-EF3D-4A77-8231-B41A34F4B40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597839" y="2917924"/>
            <a:ext cx="2544003" cy="3628650"/>
          </a:xfrm>
          <a:prstGeom prst="rect">
            <a:avLst/>
          </a:prstGeom>
          <a:noFill/>
          <a:ln>
            <a:noFill/>
          </a:ln>
        </p:spPr>
      </p:pic>
      <p:cxnSp>
        <p:nvCxnSpPr>
          <p:cNvPr id="5" name="Gerade Verbindung mit Pfeil 4">
            <a:extLst>
              <a:ext uri="{FF2B5EF4-FFF2-40B4-BE49-F238E27FC236}">
                <a16:creationId xmlns:a16="http://schemas.microsoft.com/office/drawing/2014/main" id="{9A6ECC48-C9A3-4DBF-80D6-33682C049329}"/>
              </a:ext>
            </a:extLst>
          </p:cNvPr>
          <p:cNvCxnSpPr>
            <a:cxnSpLocks/>
          </p:cNvCxnSpPr>
          <p:nvPr/>
        </p:nvCxnSpPr>
        <p:spPr>
          <a:xfrm flipH="1">
            <a:off x="5042452" y="3790122"/>
            <a:ext cx="775252" cy="56077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1B438896-A3D2-439A-AC5E-C5FC2C4C8784}"/>
              </a:ext>
            </a:extLst>
          </p:cNvPr>
          <p:cNvCxnSpPr>
            <a:cxnSpLocks/>
          </p:cNvCxnSpPr>
          <p:nvPr/>
        </p:nvCxnSpPr>
        <p:spPr>
          <a:xfrm flipH="1" flipV="1">
            <a:off x="5042452" y="4667212"/>
            <a:ext cx="775252" cy="55588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A53119A-4A87-4146-B7AF-B508C2FA23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53602387"/>
      </p:ext>
    </p:extLst>
  </p:cSld>
  <p:clrMapOvr>
    <a:masterClrMapping/>
  </p:clrMapOvr>
  <mc:AlternateContent xmlns:mc="http://schemas.openxmlformats.org/markup-compatibility/2006" xmlns:p14="http://schemas.microsoft.com/office/powerpoint/2010/main">
    <mc:Choice Requires="p14">
      <p:transition spd="slow" p14:dur="2000" advTm="81427"/>
    </mc:Choice>
    <mc:Fallback xmlns="">
      <p:transition spd="slow" advTm="8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75DD30B-A4E3-4798-8A3F-2968DC5F1B31}"/>
              </a:ext>
            </a:extLst>
          </p:cNvPr>
          <p:cNvSpPr txBox="1"/>
          <p:nvPr/>
        </p:nvSpPr>
        <p:spPr>
          <a:xfrm>
            <a:off x="940903" y="569843"/>
            <a:ext cx="8362753" cy="1477328"/>
          </a:xfrm>
          <a:prstGeom prst="rect">
            <a:avLst/>
          </a:prstGeom>
          <a:noFill/>
        </p:spPr>
        <p:txBody>
          <a:bodyPr wrap="square" rtlCol="0">
            <a:spAutoFit/>
          </a:bodyPr>
          <a:lstStyle/>
          <a:p>
            <a:r>
              <a:rPr lang="de-DE" sz="3600" b="1" dirty="0" err="1"/>
              <a:t>Moodle</a:t>
            </a:r>
            <a:endParaRPr lang="de-DE" sz="3600" b="1" dirty="0"/>
          </a:p>
          <a:p>
            <a:endParaRPr lang="de-DE" dirty="0"/>
          </a:p>
          <a:p>
            <a:pPr algn="just"/>
            <a:r>
              <a:rPr lang="de-DE" dirty="0"/>
              <a:t>Auch für die Anmeldung auf </a:t>
            </a:r>
            <a:r>
              <a:rPr lang="de-DE" b="1" dirty="0" err="1"/>
              <a:t>Moodle</a:t>
            </a:r>
            <a:r>
              <a:rPr lang="de-DE" dirty="0"/>
              <a:t> werden die Anmeldedaten genutzt, welche die Schüler / Schülerinnen an einem schulischen Rechner und somit im Schulnetz benutzen.</a:t>
            </a:r>
          </a:p>
        </p:txBody>
      </p:sp>
      <p:pic>
        <p:nvPicPr>
          <p:cNvPr id="5" name="Grafik 4">
            <a:extLst>
              <a:ext uri="{FF2B5EF4-FFF2-40B4-BE49-F238E27FC236}">
                <a16:creationId xmlns:a16="http://schemas.microsoft.com/office/drawing/2014/main" id="{D38B4645-8784-49D3-BF61-0D58FC59831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897975" y="2519071"/>
            <a:ext cx="4623849" cy="3031490"/>
          </a:xfrm>
          <a:prstGeom prst="rect">
            <a:avLst/>
          </a:prstGeom>
        </p:spPr>
      </p:pic>
      <p:cxnSp>
        <p:nvCxnSpPr>
          <p:cNvPr id="6" name="Gerade Verbindung mit Pfeil 5">
            <a:extLst>
              <a:ext uri="{FF2B5EF4-FFF2-40B4-BE49-F238E27FC236}">
                <a16:creationId xmlns:a16="http://schemas.microsoft.com/office/drawing/2014/main" id="{839B8C42-AD23-4E46-AB07-668CA325B9F9}"/>
              </a:ext>
            </a:extLst>
          </p:cNvPr>
          <p:cNvCxnSpPr>
            <a:cxnSpLocks/>
          </p:cNvCxnSpPr>
          <p:nvPr/>
        </p:nvCxnSpPr>
        <p:spPr>
          <a:xfrm flipV="1">
            <a:off x="1336292" y="3924728"/>
            <a:ext cx="736600" cy="42966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F9AB7D1E-B887-404B-BBA6-BE4CBB867034}"/>
              </a:ext>
            </a:extLst>
          </p:cNvPr>
          <p:cNvCxnSpPr>
            <a:cxnSpLocks/>
          </p:cNvCxnSpPr>
          <p:nvPr/>
        </p:nvCxnSpPr>
        <p:spPr>
          <a:xfrm>
            <a:off x="1336292" y="3261242"/>
            <a:ext cx="736600" cy="3355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C2F84C52-DFD4-411F-889F-17A4CABE08E6}"/>
              </a:ext>
            </a:extLst>
          </p:cNvPr>
          <p:cNvSpPr txBox="1"/>
          <p:nvPr/>
        </p:nvSpPr>
        <p:spPr>
          <a:xfrm>
            <a:off x="7583156" y="3053014"/>
            <a:ext cx="3670852" cy="3631763"/>
          </a:xfrm>
          <a:prstGeom prst="rect">
            <a:avLst/>
          </a:prstGeom>
          <a:noFill/>
        </p:spPr>
        <p:txBody>
          <a:bodyPr wrap="square" rtlCol="0">
            <a:spAutoFit/>
          </a:bodyPr>
          <a:lstStyle/>
          <a:p>
            <a:pPr lvl="0"/>
            <a:r>
              <a:rPr lang="de-DE" sz="3200" b="1" dirty="0"/>
              <a:t>Browser</a:t>
            </a:r>
          </a:p>
          <a:p>
            <a:pPr lvl="0"/>
            <a:endParaRPr lang="de-DE" dirty="0"/>
          </a:p>
          <a:p>
            <a:r>
              <a:rPr lang="de-DE" dirty="0"/>
              <a:t>Im Idealfall  bitte </a:t>
            </a:r>
            <a:r>
              <a:rPr lang="de-DE" dirty="0" err="1"/>
              <a:t>GoogleChrome</a:t>
            </a:r>
            <a:r>
              <a:rPr lang="de-DE" dirty="0"/>
              <a:t> </a:t>
            </a:r>
          </a:p>
          <a:p>
            <a:r>
              <a:rPr lang="de-DE" dirty="0"/>
              <a:t>oder Mozilla Firefox verwenden. </a:t>
            </a:r>
          </a:p>
          <a:p>
            <a:endParaRPr lang="de-DE" dirty="0"/>
          </a:p>
          <a:p>
            <a:endParaRPr lang="de-DE" dirty="0"/>
          </a:p>
          <a:p>
            <a:endParaRPr lang="de-DE" dirty="0"/>
          </a:p>
          <a:p>
            <a:endParaRPr lang="de-DE" dirty="0"/>
          </a:p>
          <a:p>
            <a:endParaRPr lang="de-DE" dirty="0"/>
          </a:p>
          <a:p>
            <a:r>
              <a:rPr lang="de-DE" dirty="0"/>
              <a:t>Im Falle einer </a:t>
            </a:r>
            <a:r>
              <a:rPr lang="de-DE" dirty="0" err="1"/>
              <a:t>BigBlueButton</a:t>
            </a:r>
            <a:r>
              <a:rPr lang="de-DE" dirty="0"/>
              <a:t>-Sitzung </a:t>
            </a:r>
          </a:p>
          <a:p>
            <a:pPr algn="just"/>
            <a:r>
              <a:rPr lang="de-DE" dirty="0"/>
              <a:t>auf </a:t>
            </a:r>
            <a:r>
              <a:rPr lang="de-DE" dirty="0" err="1"/>
              <a:t>Moodle</a:t>
            </a:r>
            <a:r>
              <a:rPr lang="de-DE" dirty="0"/>
              <a:t> bitte </a:t>
            </a:r>
            <a:r>
              <a:rPr lang="de-DE" dirty="0" err="1"/>
              <a:t>GoogleChrome</a:t>
            </a:r>
            <a:r>
              <a:rPr lang="de-DE" dirty="0"/>
              <a:t> verwenden. </a:t>
            </a:r>
          </a:p>
        </p:txBody>
      </p:sp>
      <p:pic>
        <p:nvPicPr>
          <p:cNvPr id="4098" name="Picture 2" descr="Große Kritik an Google Chrome: Google-Login &amp; Chrome-Login sind jetzt  miteinander verknüpft - GWB">
            <a:extLst>
              <a:ext uri="{FF2B5EF4-FFF2-40B4-BE49-F238E27FC236}">
                <a16:creationId xmlns:a16="http://schemas.microsoft.com/office/drawing/2014/main" id="{D4A770FC-10DF-4D06-8309-DE7FE830E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0523" y="4622300"/>
            <a:ext cx="1456729" cy="10634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tei:Mozilla Firefox logo 2013.svg – Wikipedia">
            <a:extLst>
              <a:ext uri="{FF2B5EF4-FFF2-40B4-BE49-F238E27FC236}">
                <a16:creationId xmlns:a16="http://schemas.microsoft.com/office/drawing/2014/main" id="{BF854F33-37D6-40DF-9259-543D173B6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750" y="4741569"/>
            <a:ext cx="727926" cy="77133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2B236DC-91FF-44E0-8DC7-7DD54B1A9A9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5556042"/>
      </p:ext>
    </p:extLst>
  </p:cSld>
  <p:clrMapOvr>
    <a:masterClrMapping/>
  </p:clrMapOvr>
  <mc:AlternateContent xmlns:mc="http://schemas.openxmlformats.org/markup-compatibility/2006" xmlns:p14="http://schemas.microsoft.com/office/powerpoint/2010/main">
    <mc:Choice Requires="p14">
      <p:transition spd="slow" p14:dur="2000" advTm="112976"/>
    </mc:Choice>
    <mc:Fallback xmlns="">
      <p:transition spd="slow" advTm="11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FB7EFC6-B4E6-4201-8B47-0092885074A3}"/>
              </a:ext>
            </a:extLst>
          </p:cNvPr>
          <p:cNvSpPr txBox="1"/>
          <p:nvPr/>
        </p:nvSpPr>
        <p:spPr>
          <a:xfrm>
            <a:off x="940904" y="530087"/>
            <a:ext cx="8256105" cy="1815882"/>
          </a:xfrm>
          <a:prstGeom prst="rect">
            <a:avLst/>
          </a:prstGeom>
          <a:noFill/>
        </p:spPr>
        <p:txBody>
          <a:bodyPr wrap="square" rtlCol="0">
            <a:spAutoFit/>
          </a:bodyPr>
          <a:lstStyle/>
          <a:p>
            <a:pPr lvl="0"/>
            <a:r>
              <a:rPr lang="de-DE" sz="3600" b="1" dirty="0"/>
              <a:t>Erste Orientierung auf </a:t>
            </a:r>
            <a:r>
              <a:rPr lang="de-DE" sz="3600" b="1" dirty="0" err="1"/>
              <a:t>Moodle</a:t>
            </a:r>
            <a:endParaRPr lang="de-DE" sz="3600" b="1" dirty="0"/>
          </a:p>
          <a:p>
            <a:pPr lvl="0"/>
            <a:endParaRPr lang="de-DE" dirty="0"/>
          </a:p>
          <a:p>
            <a:pPr algn="just"/>
            <a:r>
              <a:rPr lang="de-DE" dirty="0"/>
              <a:t>Auf der Lernplattform </a:t>
            </a:r>
            <a:r>
              <a:rPr lang="de-DE" dirty="0" err="1"/>
              <a:t>Moodle</a:t>
            </a:r>
            <a:r>
              <a:rPr lang="de-DE" dirty="0"/>
              <a:t> ist (im Idealfall) für jedes Fach für jeden Schüler / jede Schülerin ein „Kurs“ angelegt. An diese Kurse kommen Sie am einfachsten über den Reiter „Meine Kurse“ (1) bzw. über das Dashboard (2). </a:t>
            </a:r>
          </a:p>
        </p:txBody>
      </p:sp>
      <p:pic>
        <p:nvPicPr>
          <p:cNvPr id="6" name="Grafik 5" descr="H:\Dokumente\GroupWise\4.PNG">
            <a:extLst>
              <a:ext uri="{FF2B5EF4-FFF2-40B4-BE49-F238E27FC236}">
                <a16:creationId xmlns:a16="http://schemas.microsoft.com/office/drawing/2014/main" id="{18763795-A010-4842-9A14-429C2BA46F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66359" y="2476282"/>
            <a:ext cx="7553405" cy="3851631"/>
          </a:xfrm>
          <a:prstGeom prst="rect">
            <a:avLst/>
          </a:prstGeom>
          <a:noFill/>
          <a:ln>
            <a:noFill/>
          </a:ln>
        </p:spPr>
      </p:pic>
      <p:cxnSp>
        <p:nvCxnSpPr>
          <p:cNvPr id="7" name="Gerade Verbindung mit Pfeil 6">
            <a:extLst>
              <a:ext uri="{FF2B5EF4-FFF2-40B4-BE49-F238E27FC236}">
                <a16:creationId xmlns:a16="http://schemas.microsoft.com/office/drawing/2014/main" id="{D84F4A75-5FE3-4105-A674-85C5D909536B}"/>
              </a:ext>
            </a:extLst>
          </p:cNvPr>
          <p:cNvCxnSpPr>
            <a:cxnSpLocks/>
          </p:cNvCxnSpPr>
          <p:nvPr/>
        </p:nvCxnSpPr>
        <p:spPr>
          <a:xfrm flipH="1">
            <a:off x="5194852" y="2635092"/>
            <a:ext cx="775252" cy="56077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4334C7A8-F8DB-47FB-B027-EE1D74AB33A3}"/>
              </a:ext>
            </a:extLst>
          </p:cNvPr>
          <p:cNvCxnSpPr>
            <a:cxnSpLocks/>
          </p:cNvCxnSpPr>
          <p:nvPr/>
        </p:nvCxnSpPr>
        <p:spPr>
          <a:xfrm flipH="1">
            <a:off x="2286552" y="4806122"/>
            <a:ext cx="775252" cy="56077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00966A79-D26F-4724-A4A4-4EB169EA4F9C}"/>
              </a:ext>
            </a:extLst>
          </p:cNvPr>
          <p:cNvSpPr txBox="1"/>
          <p:nvPr/>
        </p:nvSpPr>
        <p:spPr>
          <a:xfrm>
            <a:off x="5998711" y="2345969"/>
            <a:ext cx="565641" cy="400110"/>
          </a:xfrm>
          <a:prstGeom prst="rect">
            <a:avLst/>
          </a:prstGeom>
          <a:noFill/>
        </p:spPr>
        <p:txBody>
          <a:bodyPr wrap="square" rtlCol="0">
            <a:spAutoFit/>
          </a:bodyPr>
          <a:lstStyle/>
          <a:p>
            <a:r>
              <a:rPr lang="de-DE" sz="2000" b="1" dirty="0">
                <a:solidFill>
                  <a:srgbClr val="FF0000"/>
                </a:solidFill>
              </a:rPr>
              <a:t>1</a:t>
            </a:r>
          </a:p>
        </p:txBody>
      </p:sp>
      <p:sp>
        <p:nvSpPr>
          <p:cNvPr id="9" name="Textfeld 8">
            <a:extLst>
              <a:ext uri="{FF2B5EF4-FFF2-40B4-BE49-F238E27FC236}">
                <a16:creationId xmlns:a16="http://schemas.microsoft.com/office/drawing/2014/main" id="{E90C2603-DB2F-4C41-9048-C88410284887}"/>
              </a:ext>
            </a:extLst>
          </p:cNvPr>
          <p:cNvSpPr txBox="1"/>
          <p:nvPr/>
        </p:nvSpPr>
        <p:spPr>
          <a:xfrm>
            <a:off x="3061804" y="4475754"/>
            <a:ext cx="654541" cy="400110"/>
          </a:xfrm>
          <a:prstGeom prst="rect">
            <a:avLst/>
          </a:prstGeom>
          <a:noFill/>
        </p:spPr>
        <p:txBody>
          <a:bodyPr wrap="square" rtlCol="0">
            <a:spAutoFit/>
          </a:bodyPr>
          <a:lstStyle/>
          <a:p>
            <a:r>
              <a:rPr lang="de-DE" sz="2000" b="1" dirty="0">
                <a:solidFill>
                  <a:srgbClr val="FF0000"/>
                </a:solidFill>
              </a:rPr>
              <a:t>2</a:t>
            </a:r>
          </a:p>
        </p:txBody>
      </p:sp>
      <p:pic>
        <p:nvPicPr>
          <p:cNvPr id="4" name="Audio 3">
            <a:hlinkClick r:id="" action="ppaction://media"/>
            <a:extLst>
              <a:ext uri="{FF2B5EF4-FFF2-40B4-BE49-F238E27FC236}">
                <a16:creationId xmlns:a16="http://schemas.microsoft.com/office/drawing/2014/main" id="{33E0E96C-7218-4E3A-8468-F1968EE654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99837501"/>
      </p:ext>
    </p:extLst>
  </p:cSld>
  <p:clrMapOvr>
    <a:masterClrMapping/>
  </p:clrMapOvr>
  <mc:AlternateContent xmlns:mc="http://schemas.openxmlformats.org/markup-compatibility/2006" xmlns:p14="http://schemas.microsoft.com/office/powerpoint/2010/main">
    <mc:Choice Requires="p14">
      <p:transition spd="slow" p14:dur="2000" advTm="91463"/>
    </mc:Choice>
    <mc:Fallback xmlns="">
      <p:transition spd="slow" advTm="9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3A2A134-CD7B-4C0A-8DD8-6C1A52B3A250}"/>
              </a:ext>
            </a:extLst>
          </p:cNvPr>
          <p:cNvSpPr txBox="1"/>
          <p:nvPr/>
        </p:nvSpPr>
        <p:spPr>
          <a:xfrm>
            <a:off x="368299" y="264215"/>
            <a:ext cx="9220200" cy="2308324"/>
          </a:xfrm>
          <a:prstGeom prst="rect">
            <a:avLst/>
          </a:prstGeom>
          <a:noFill/>
        </p:spPr>
        <p:txBody>
          <a:bodyPr wrap="square" rtlCol="0">
            <a:spAutoFit/>
          </a:bodyPr>
          <a:lstStyle/>
          <a:p>
            <a:pPr lvl="0"/>
            <a:r>
              <a:rPr lang="de-DE" sz="3600" b="1" dirty="0"/>
              <a:t>Einblick in einen Kurs</a:t>
            </a:r>
          </a:p>
          <a:p>
            <a:pPr lvl="0"/>
            <a:endParaRPr lang="de-DE" dirty="0"/>
          </a:p>
          <a:p>
            <a:pPr algn="just"/>
            <a:r>
              <a:rPr lang="de-DE" dirty="0"/>
              <a:t>Über das Forum Ankündigungen (1) kommuniziert die Lehrkraft des Kurses mit seinen Schülern / Schülerinnen. Die Nachricht wird an die </a:t>
            </a:r>
            <a:r>
              <a:rPr lang="de-DE" dirty="0" err="1"/>
              <a:t>Groupwise</a:t>
            </a:r>
            <a:r>
              <a:rPr lang="de-DE" dirty="0"/>
              <a:t>-E-Mail-Adresse der für diesen Kurs eingetragenen Schüler / Schülerinnen gesendet. Sie steht zudem unter „Neue Ankündigungen“. </a:t>
            </a:r>
          </a:p>
          <a:p>
            <a:pPr algn="just"/>
            <a:r>
              <a:rPr lang="de-DE" dirty="0"/>
              <a:t>Hinter diesen „Kacheln“ (2) verbergen sich die Materialien sowie Aktivitäten des jeweiligen Unterrichts, in unserem Beispiel nach Unterrichtsstunden sortiert. </a:t>
            </a:r>
          </a:p>
        </p:txBody>
      </p:sp>
      <p:pic>
        <p:nvPicPr>
          <p:cNvPr id="4" name="Grafik 3">
            <a:extLst>
              <a:ext uri="{FF2B5EF4-FFF2-40B4-BE49-F238E27FC236}">
                <a16:creationId xmlns:a16="http://schemas.microsoft.com/office/drawing/2014/main" id="{107ABA80-2F5D-4F32-9A41-2844FEB99384}"/>
              </a:ext>
            </a:extLst>
          </p:cNvPr>
          <p:cNvPicPr/>
          <p:nvPr/>
        </p:nvPicPr>
        <p:blipFill>
          <a:blip r:embed="rId6">
            <a:extLst>
              <a:ext uri="{28A0092B-C50C-407E-A947-70E740481C1C}">
                <a14:useLocalDpi xmlns:a14="http://schemas.microsoft.com/office/drawing/2010/main" val="0"/>
              </a:ext>
            </a:extLst>
          </a:blip>
          <a:stretch>
            <a:fillRect/>
          </a:stretch>
        </p:blipFill>
        <p:spPr>
          <a:xfrm>
            <a:off x="2182812" y="3104460"/>
            <a:ext cx="5591175" cy="3489325"/>
          </a:xfrm>
          <a:prstGeom prst="rect">
            <a:avLst/>
          </a:prstGeom>
        </p:spPr>
      </p:pic>
      <p:sp>
        <p:nvSpPr>
          <p:cNvPr id="3" name="Textfeld 2">
            <a:extLst>
              <a:ext uri="{FF2B5EF4-FFF2-40B4-BE49-F238E27FC236}">
                <a16:creationId xmlns:a16="http://schemas.microsoft.com/office/drawing/2014/main" id="{ECA7601E-E8C3-499C-AF92-FF718B7A4413}"/>
              </a:ext>
            </a:extLst>
          </p:cNvPr>
          <p:cNvSpPr txBox="1"/>
          <p:nvPr/>
        </p:nvSpPr>
        <p:spPr>
          <a:xfrm>
            <a:off x="3352280" y="2761816"/>
            <a:ext cx="420689" cy="400110"/>
          </a:xfrm>
          <a:prstGeom prst="rect">
            <a:avLst/>
          </a:prstGeom>
          <a:noFill/>
        </p:spPr>
        <p:txBody>
          <a:bodyPr wrap="square" rtlCol="0">
            <a:spAutoFit/>
          </a:bodyPr>
          <a:lstStyle/>
          <a:p>
            <a:r>
              <a:rPr lang="de-DE" sz="2000" b="1" dirty="0">
                <a:solidFill>
                  <a:srgbClr val="FF0000"/>
                </a:solidFill>
              </a:rPr>
              <a:t>1</a:t>
            </a:r>
          </a:p>
        </p:txBody>
      </p:sp>
      <p:sp>
        <p:nvSpPr>
          <p:cNvPr id="5" name="Textfeld 4">
            <a:extLst>
              <a:ext uri="{FF2B5EF4-FFF2-40B4-BE49-F238E27FC236}">
                <a16:creationId xmlns:a16="http://schemas.microsoft.com/office/drawing/2014/main" id="{530E549D-0E32-4548-9D51-3D5603E28E38}"/>
              </a:ext>
            </a:extLst>
          </p:cNvPr>
          <p:cNvSpPr txBox="1"/>
          <p:nvPr/>
        </p:nvSpPr>
        <p:spPr>
          <a:xfrm>
            <a:off x="4656136" y="3033822"/>
            <a:ext cx="711201" cy="400110"/>
          </a:xfrm>
          <a:prstGeom prst="rect">
            <a:avLst/>
          </a:prstGeom>
          <a:noFill/>
        </p:spPr>
        <p:txBody>
          <a:bodyPr wrap="square" rtlCol="0">
            <a:spAutoFit/>
          </a:bodyPr>
          <a:lstStyle/>
          <a:p>
            <a:r>
              <a:rPr lang="de-DE" sz="2000" b="1" dirty="0">
                <a:solidFill>
                  <a:srgbClr val="FF0000"/>
                </a:solidFill>
              </a:rPr>
              <a:t>2</a:t>
            </a:r>
          </a:p>
        </p:txBody>
      </p:sp>
      <p:cxnSp>
        <p:nvCxnSpPr>
          <p:cNvPr id="7" name="Gerade Verbindung mit Pfeil 6">
            <a:extLst>
              <a:ext uri="{FF2B5EF4-FFF2-40B4-BE49-F238E27FC236}">
                <a16:creationId xmlns:a16="http://schemas.microsoft.com/office/drawing/2014/main" id="{C85BAE9C-7F37-4F20-BC94-3D2A45796C6F}"/>
              </a:ext>
            </a:extLst>
          </p:cNvPr>
          <p:cNvCxnSpPr>
            <a:cxnSpLocks/>
          </p:cNvCxnSpPr>
          <p:nvPr/>
        </p:nvCxnSpPr>
        <p:spPr>
          <a:xfrm flipH="1">
            <a:off x="3091241" y="3175098"/>
            <a:ext cx="286233" cy="51504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7A8CDC77-F8F0-4B97-AC0F-129D8637B5F4}"/>
              </a:ext>
            </a:extLst>
          </p:cNvPr>
          <p:cNvCxnSpPr>
            <a:cxnSpLocks/>
          </p:cNvCxnSpPr>
          <p:nvPr/>
        </p:nvCxnSpPr>
        <p:spPr>
          <a:xfrm>
            <a:off x="3562625" y="3175098"/>
            <a:ext cx="2533375" cy="301029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6A3F5295-03B7-4BE5-9F5C-0F5A99B90FA7}"/>
              </a:ext>
            </a:extLst>
          </p:cNvPr>
          <p:cNvCxnSpPr>
            <a:cxnSpLocks/>
          </p:cNvCxnSpPr>
          <p:nvPr/>
        </p:nvCxnSpPr>
        <p:spPr>
          <a:xfrm flipH="1">
            <a:off x="3611663" y="3397300"/>
            <a:ext cx="985597" cy="56028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375FD5C3-895F-4402-8D6B-418256DE9886}"/>
              </a:ext>
            </a:extLst>
          </p:cNvPr>
          <p:cNvCxnSpPr>
            <a:cxnSpLocks/>
          </p:cNvCxnSpPr>
          <p:nvPr/>
        </p:nvCxnSpPr>
        <p:spPr>
          <a:xfrm flipH="1">
            <a:off x="4611548" y="3504570"/>
            <a:ext cx="167223" cy="56077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86A0EECB-9335-477A-B28A-90D809F5AD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7445073"/>
      </p:ext>
    </p:extLst>
  </p:cSld>
  <p:clrMapOvr>
    <a:masterClrMapping/>
  </p:clrMapOvr>
  <mc:AlternateContent xmlns:mc="http://schemas.openxmlformats.org/markup-compatibility/2006" xmlns:p14="http://schemas.microsoft.com/office/powerpoint/2010/main">
    <mc:Choice Requires="p14">
      <p:transition spd="slow" p14:dur="2000" advTm="105688"/>
    </mc:Choice>
    <mc:Fallback xmlns="">
      <p:transition spd="slow" advTm="10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BB49808-865E-4C84-9CD5-314DE438051E}"/>
              </a:ext>
            </a:extLst>
          </p:cNvPr>
          <p:cNvSpPr txBox="1"/>
          <p:nvPr/>
        </p:nvSpPr>
        <p:spPr>
          <a:xfrm>
            <a:off x="584200" y="264215"/>
            <a:ext cx="8572500" cy="2308324"/>
          </a:xfrm>
          <a:prstGeom prst="rect">
            <a:avLst/>
          </a:prstGeom>
          <a:noFill/>
        </p:spPr>
        <p:txBody>
          <a:bodyPr wrap="square" rtlCol="0">
            <a:spAutoFit/>
          </a:bodyPr>
          <a:lstStyle/>
          <a:p>
            <a:pPr lvl="0"/>
            <a:r>
              <a:rPr lang="de-DE" sz="3600" b="1" dirty="0"/>
              <a:t>Materialien</a:t>
            </a:r>
          </a:p>
          <a:p>
            <a:pPr lvl="0"/>
            <a:endParaRPr lang="de-DE" dirty="0"/>
          </a:p>
          <a:p>
            <a:pPr algn="just"/>
            <a:r>
              <a:rPr lang="de-DE" dirty="0" err="1"/>
              <a:t>Moodle</a:t>
            </a:r>
            <a:r>
              <a:rPr lang="de-DE" dirty="0"/>
              <a:t> bietet eine große Möglichkeit, den Schülern / Schülerinnen Materialien zur Verfügung zu stellen. Um an diese Materialien zu kommen, klicken Sie bitte die betreffende „Kachel“ (1) an. Sie öffnet sich unterhalb und zeigt, „was in ihr steckt“. So können bspw. Arbeitsaufträge samt Links (2), Einzeldateien (3) sowie ganze Dateiverzeichnisse (4) für die Schüler/ Schülerinnen bereitgestellt werden. </a:t>
            </a:r>
          </a:p>
        </p:txBody>
      </p:sp>
      <p:pic>
        <p:nvPicPr>
          <p:cNvPr id="4" name="Grafik 3">
            <a:extLst>
              <a:ext uri="{FF2B5EF4-FFF2-40B4-BE49-F238E27FC236}">
                <a16:creationId xmlns:a16="http://schemas.microsoft.com/office/drawing/2014/main" id="{53FBFD1C-1F84-4164-9542-324C5587B8B5}"/>
              </a:ext>
            </a:extLst>
          </p:cNvPr>
          <p:cNvPicPr/>
          <p:nvPr/>
        </p:nvPicPr>
        <p:blipFill>
          <a:blip r:embed="rId6">
            <a:extLst>
              <a:ext uri="{28A0092B-C50C-407E-A947-70E740481C1C}">
                <a14:useLocalDpi xmlns:a14="http://schemas.microsoft.com/office/drawing/2010/main" val="0"/>
              </a:ext>
            </a:extLst>
          </a:blip>
          <a:stretch>
            <a:fillRect/>
          </a:stretch>
        </p:blipFill>
        <p:spPr>
          <a:xfrm>
            <a:off x="1654492" y="2572539"/>
            <a:ext cx="5851208" cy="3789198"/>
          </a:xfrm>
          <a:prstGeom prst="rect">
            <a:avLst/>
          </a:prstGeom>
        </p:spPr>
      </p:pic>
      <p:cxnSp>
        <p:nvCxnSpPr>
          <p:cNvPr id="5" name="Gerade Verbindung mit Pfeil 4">
            <a:extLst>
              <a:ext uri="{FF2B5EF4-FFF2-40B4-BE49-F238E27FC236}">
                <a16:creationId xmlns:a16="http://schemas.microsoft.com/office/drawing/2014/main" id="{22B840B6-CAA6-4BB5-8D04-01E72344D4F0}"/>
              </a:ext>
            </a:extLst>
          </p:cNvPr>
          <p:cNvCxnSpPr>
            <a:cxnSpLocks/>
          </p:cNvCxnSpPr>
          <p:nvPr/>
        </p:nvCxnSpPr>
        <p:spPr>
          <a:xfrm flipH="1">
            <a:off x="7315200" y="33010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41A3CF2E-21AC-4A4D-8DD8-F8D3FD6950AD}"/>
              </a:ext>
            </a:extLst>
          </p:cNvPr>
          <p:cNvCxnSpPr>
            <a:cxnSpLocks/>
          </p:cNvCxnSpPr>
          <p:nvPr/>
        </p:nvCxnSpPr>
        <p:spPr>
          <a:xfrm flipH="1">
            <a:off x="3276600" y="48504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EA351FF1-D2AB-42EB-8D98-285258A539FB}"/>
              </a:ext>
            </a:extLst>
          </p:cNvPr>
          <p:cNvCxnSpPr>
            <a:cxnSpLocks/>
          </p:cNvCxnSpPr>
          <p:nvPr/>
        </p:nvCxnSpPr>
        <p:spPr>
          <a:xfrm flipH="1">
            <a:off x="3276600" y="53965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B1C7FA5F-8455-40EE-9AA9-E889F19EEB5D}"/>
              </a:ext>
            </a:extLst>
          </p:cNvPr>
          <p:cNvCxnSpPr>
            <a:cxnSpLocks/>
          </p:cNvCxnSpPr>
          <p:nvPr/>
        </p:nvCxnSpPr>
        <p:spPr>
          <a:xfrm flipH="1">
            <a:off x="3276600" y="58918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27BD57AD-453E-4550-8958-957EE087EAFF}"/>
              </a:ext>
            </a:extLst>
          </p:cNvPr>
          <p:cNvSpPr txBox="1"/>
          <p:nvPr/>
        </p:nvSpPr>
        <p:spPr>
          <a:xfrm>
            <a:off x="4096147" y="4646721"/>
            <a:ext cx="609600" cy="407385"/>
          </a:xfrm>
          <a:prstGeom prst="rect">
            <a:avLst/>
          </a:prstGeom>
          <a:noFill/>
        </p:spPr>
        <p:txBody>
          <a:bodyPr wrap="square" rtlCol="0">
            <a:spAutoFit/>
          </a:bodyPr>
          <a:lstStyle/>
          <a:p>
            <a:r>
              <a:rPr lang="de-DE" sz="2000" b="1" dirty="0">
                <a:solidFill>
                  <a:srgbClr val="FF0000"/>
                </a:solidFill>
              </a:rPr>
              <a:t>2</a:t>
            </a:r>
          </a:p>
        </p:txBody>
      </p:sp>
      <p:sp>
        <p:nvSpPr>
          <p:cNvPr id="11" name="Textfeld 10">
            <a:extLst>
              <a:ext uri="{FF2B5EF4-FFF2-40B4-BE49-F238E27FC236}">
                <a16:creationId xmlns:a16="http://schemas.microsoft.com/office/drawing/2014/main" id="{0E919E12-0A58-4B55-9735-7743EF8AB7F3}"/>
              </a:ext>
            </a:extLst>
          </p:cNvPr>
          <p:cNvSpPr txBox="1"/>
          <p:nvPr/>
        </p:nvSpPr>
        <p:spPr>
          <a:xfrm>
            <a:off x="8172450" y="3070935"/>
            <a:ext cx="609600" cy="407385"/>
          </a:xfrm>
          <a:prstGeom prst="rect">
            <a:avLst/>
          </a:prstGeom>
          <a:noFill/>
        </p:spPr>
        <p:txBody>
          <a:bodyPr wrap="square" rtlCol="0">
            <a:spAutoFit/>
          </a:bodyPr>
          <a:lstStyle/>
          <a:p>
            <a:r>
              <a:rPr lang="de-DE" sz="2000" b="1" dirty="0">
                <a:solidFill>
                  <a:srgbClr val="FF0000"/>
                </a:solidFill>
              </a:rPr>
              <a:t>1</a:t>
            </a:r>
          </a:p>
        </p:txBody>
      </p:sp>
      <p:sp>
        <p:nvSpPr>
          <p:cNvPr id="12" name="Textfeld 11">
            <a:extLst>
              <a:ext uri="{FF2B5EF4-FFF2-40B4-BE49-F238E27FC236}">
                <a16:creationId xmlns:a16="http://schemas.microsoft.com/office/drawing/2014/main" id="{B3E99B51-D705-4E37-AA5B-77C5CD1BBB93}"/>
              </a:ext>
            </a:extLst>
          </p:cNvPr>
          <p:cNvSpPr txBox="1"/>
          <p:nvPr/>
        </p:nvSpPr>
        <p:spPr>
          <a:xfrm>
            <a:off x="4067255" y="5702773"/>
            <a:ext cx="609600" cy="407385"/>
          </a:xfrm>
          <a:prstGeom prst="rect">
            <a:avLst/>
          </a:prstGeom>
          <a:noFill/>
        </p:spPr>
        <p:txBody>
          <a:bodyPr wrap="square" rtlCol="0">
            <a:spAutoFit/>
          </a:bodyPr>
          <a:lstStyle/>
          <a:p>
            <a:r>
              <a:rPr lang="de-DE" sz="2000" b="1" dirty="0">
                <a:solidFill>
                  <a:srgbClr val="FF0000"/>
                </a:solidFill>
              </a:rPr>
              <a:t>4</a:t>
            </a:r>
          </a:p>
        </p:txBody>
      </p:sp>
      <p:sp>
        <p:nvSpPr>
          <p:cNvPr id="13" name="Textfeld 12">
            <a:extLst>
              <a:ext uri="{FF2B5EF4-FFF2-40B4-BE49-F238E27FC236}">
                <a16:creationId xmlns:a16="http://schemas.microsoft.com/office/drawing/2014/main" id="{50C4C9B2-641D-48BD-A8D5-51E94A6B6EE4}"/>
              </a:ext>
            </a:extLst>
          </p:cNvPr>
          <p:cNvSpPr txBox="1"/>
          <p:nvPr/>
        </p:nvSpPr>
        <p:spPr>
          <a:xfrm>
            <a:off x="4067255" y="5199169"/>
            <a:ext cx="609600" cy="407385"/>
          </a:xfrm>
          <a:prstGeom prst="rect">
            <a:avLst/>
          </a:prstGeom>
          <a:noFill/>
        </p:spPr>
        <p:txBody>
          <a:bodyPr wrap="square" rtlCol="0">
            <a:spAutoFit/>
          </a:bodyPr>
          <a:lstStyle/>
          <a:p>
            <a:r>
              <a:rPr lang="de-DE" sz="2000" b="1" dirty="0">
                <a:solidFill>
                  <a:srgbClr val="FF0000"/>
                </a:solidFill>
              </a:rPr>
              <a:t>3</a:t>
            </a:r>
          </a:p>
        </p:txBody>
      </p:sp>
      <p:pic>
        <p:nvPicPr>
          <p:cNvPr id="3" name="Audio 2">
            <a:hlinkClick r:id="" action="ppaction://media"/>
            <a:extLst>
              <a:ext uri="{FF2B5EF4-FFF2-40B4-BE49-F238E27FC236}">
                <a16:creationId xmlns:a16="http://schemas.microsoft.com/office/drawing/2014/main" id="{A1CB4589-9D70-42A4-97BF-77E38AA99F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41222520"/>
      </p:ext>
    </p:extLst>
  </p:cSld>
  <p:clrMapOvr>
    <a:masterClrMapping/>
  </p:clrMapOvr>
  <mc:AlternateContent xmlns:mc="http://schemas.openxmlformats.org/markup-compatibility/2006" xmlns:p14="http://schemas.microsoft.com/office/powerpoint/2010/main">
    <mc:Choice Requires="p14">
      <p:transition spd="slow" p14:dur="2000" advTm="79181"/>
    </mc:Choice>
    <mc:Fallback xmlns="">
      <p:transition spd="slow" advTm="7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schwister-Scholl-Schule Konstanz - Gymnasium und Realschule in Konstanz">
            <a:extLst>
              <a:ext uri="{FF2B5EF4-FFF2-40B4-BE49-F238E27FC236}">
                <a16:creationId xmlns:a16="http://schemas.microsoft.com/office/drawing/2014/main" id="{B9B35E23-62D1-46D2-A4B6-FBEA291A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864" y="264215"/>
            <a:ext cx="2093842" cy="157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90A1F6E-27C2-4469-B09B-531D32B9DFF5}"/>
              </a:ext>
            </a:extLst>
          </p:cNvPr>
          <p:cNvSpPr txBox="1"/>
          <p:nvPr/>
        </p:nvSpPr>
        <p:spPr>
          <a:xfrm>
            <a:off x="508000" y="469900"/>
            <a:ext cx="8699500" cy="2031325"/>
          </a:xfrm>
          <a:prstGeom prst="rect">
            <a:avLst/>
          </a:prstGeom>
          <a:noFill/>
        </p:spPr>
        <p:txBody>
          <a:bodyPr wrap="square" rtlCol="0">
            <a:spAutoFit/>
          </a:bodyPr>
          <a:lstStyle/>
          <a:p>
            <a:pPr lvl="0"/>
            <a:r>
              <a:rPr lang="de-DE" sz="3600" b="1" dirty="0"/>
              <a:t>Aktivitäten zur Kommunikation</a:t>
            </a:r>
          </a:p>
          <a:p>
            <a:pPr lvl="0"/>
            <a:endParaRPr lang="de-DE" dirty="0"/>
          </a:p>
          <a:p>
            <a:pPr algn="just"/>
            <a:r>
              <a:rPr lang="de-DE" dirty="0" err="1"/>
              <a:t>Moodle</a:t>
            </a:r>
            <a:r>
              <a:rPr lang="de-DE" dirty="0"/>
              <a:t> bietet auch viele interaktive Aktivitäten an, u.a. die Möglichkeit mit den Schüler/innen „live zu chatten“ (Tippen </a:t>
            </a:r>
            <a:r>
              <a:rPr lang="de-DE" dirty="0">
                <a:sym typeface="Wingdings" panose="05000000000000000000" pitchFamily="2" charset="2"/>
              </a:rPr>
              <a:t></a:t>
            </a:r>
            <a:r>
              <a:rPr lang="de-DE" dirty="0"/>
              <a:t> „Schreibchat“) (1) bzw. über ein Forum Diskussionen (nicht live) zu führen (2) sowie ein Videokonferenz-Tool (</a:t>
            </a:r>
            <a:r>
              <a:rPr lang="de-DE" dirty="0" err="1"/>
              <a:t>BigBlueButton</a:t>
            </a:r>
            <a:r>
              <a:rPr lang="de-DE" dirty="0"/>
              <a:t>) (3) zu kommunizieren. </a:t>
            </a:r>
          </a:p>
        </p:txBody>
      </p:sp>
      <p:pic>
        <p:nvPicPr>
          <p:cNvPr id="4" name="Grafik 3">
            <a:extLst>
              <a:ext uri="{FF2B5EF4-FFF2-40B4-BE49-F238E27FC236}">
                <a16:creationId xmlns:a16="http://schemas.microsoft.com/office/drawing/2014/main" id="{727E2120-41BE-4BBB-9AEE-F859626A08FD}"/>
              </a:ext>
            </a:extLst>
          </p:cNvPr>
          <p:cNvPicPr/>
          <p:nvPr/>
        </p:nvPicPr>
        <p:blipFill>
          <a:blip r:embed="rId6"/>
          <a:stretch>
            <a:fillRect/>
          </a:stretch>
        </p:blipFill>
        <p:spPr>
          <a:xfrm>
            <a:off x="1094740" y="2539325"/>
            <a:ext cx="6080760" cy="3804878"/>
          </a:xfrm>
          <a:prstGeom prst="rect">
            <a:avLst/>
          </a:prstGeom>
        </p:spPr>
      </p:pic>
      <p:cxnSp>
        <p:nvCxnSpPr>
          <p:cNvPr id="5" name="Gerade Verbindung mit Pfeil 4">
            <a:extLst>
              <a:ext uri="{FF2B5EF4-FFF2-40B4-BE49-F238E27FC236}">
                <a16:creationId xmlns:a16="http://schemas.microsoft.com/office/drawing/2014/main" id="{9564D73E-6D81-4E67-9804-B7F84276DBAA}"/>
              </a:ext>
            </a:extLst>
          </p:cNvPr>
          <p:cNvCxnSpPr>
            <a:cxnSpLocks/>
          </p:cNvCxnSpPr>
          <p:nvPr/>
        </p:nvCxnSpPr>
        <p:spPr>
          <a:xfrm flipH="1">
            <a:off x="2768600" y="52568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C42BAFA2-66E9-465C-A1B2-5E84C707376D}"/>
              </a:ext>
            </a:extLst>
          </p:cNvPr>
          <p:cNvCxnSpPr>
            <a:cxnSpLocks/>
          </p:cNvCxnSpPr>
          <p:nvPr/>
        </p:nvCxnSpPr>
        <p:spPr>
          <a:xfrm flipH="1">
            <a:off x="2768600" y="5548914"/>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8276810D-13A5-4069-A8F7-A94606F77C2C}"/>
              </a:ext>
            </a:extLst>
          </p:cNvPr>
          <p:cNvCxnSpPr>
            <a:cxnSpLocks/>
          </p:cNvCxnSpPr>
          <p:nvPr/>
        </p:nvCxnSpPr>
        <p:spPr>
          <a:xfrm flipH="1">
            <a:off x="2768600" y="5841013"/>
            <a:ext cx="790972" cy="0"/>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51B73C1D-A9AE-4788-A480-AF7A4B1D2FA4}"/>
              </a:ext>
            </a:extLst>
          </p:cNvPr>
          <p:cNvSpPr txBox="1"/>
          <p:nvPr/>
        </p:nvSpPr>
        <p:spPr>
          <a:xfrm>
            <a:off x="3748167" y="5637321"/>
            <a:ext cx="609600" cy="407385"/>
          </a:xfrm>
          <a:prstGeom prst="rect">
            <a:avLst/>
          </a:prstGeom>
          <a:noFill/>
        </p:spPr>
        <p:txBody>
          <a:bodyPr wrap="square" rtlCol="0">
            <a:spAutoFit/>
          </a:bodyPr>
          <a:lstStyle/>
          <a:p>
            <a:r>
              <a:rPr lang="de-DE" sz="2000" b="1" dirty="0">
                <a:solidFill>
                  <a:srgbClr val="FF0000"/>
                </a:solidFill>
              </a:rPr>
              <a:t>3</a:t>
            </a:r>
          </a:p>
        </p:txBody>
      </p:sp>
      <p:sp>
        <p:nvSpPr>
          <p:cNvPr id="9" name="Textfeld 8">
            <a:extLst>
              <a:ext uri="{FF2B5EF4-FFF2-40B4-BE49-F238E27FC236}">
                <a16:creationId xmlns:a16="http://schemas.microsoft.com/office/drawing/2014/main" id="{E7762BEE-CBBA-4F6D-B0E1-9036102A2B41}"/>
              </a:ext>
            </a:extLst>
          </p:cNvPr>
          <p:cNvSpPr txBox="1"/>
          <p:nvPr/>
        </p:nvSpPr>
        <p:spPr>
          <a:xfrm>
            <a:off x="3753247" y="5341648"/>
            <a:ext cx="609600" cy="407385"/>
          </a:xfrm>
          <a:prstGeom prst="rect">
            <a:avLst/>
          </a:prstGeom>
          <a:noFill/>
        </p:spPr>
        <p:txBody>
          <a:bodyPr wrap="square" rtlCol="0">
            <a:spAutoFit/>
          </a:bodyPr>
          <a:lstStyle/>
          <a:p>
            <a:r>
              <a:rPr lang="de-DE" sz="2000" b="1" dirty="0">
                <a:solidFill>
                  <a:srgbClr val="FF0000"/>
                </a:solidFill>
              </a:rPr>
              <a:t>2</a:t>
            </a:r>
          </a:p>
        </p:txBody>
      </p:sp>
      <p:sp>
        <p:nvSpPr>
          <p:cNvPr id="10" name="Textfeld 9">
            <a:extLst>
              <a:ext uri="{FF2B5EF4-FFF2-40B4-BE49-F238E27FC236}">
                <a16:creationId xmlns:a16="http://schemas.microsoft.com/office/drawing/2014/main" id="{8CCCFC67-5DB6-4003-A90A-3EE10CCEC8E2}"/>
              </a:ext>
            </a:extLst>
          </p:cNvPr>
          <p:cNvSpPr txBox="1"/>
          <p:nvPr/>
        </p:nvSpPr>
        <p:spPr>
          <a:xfrm>
            <a:off x="3753247" y="5053121"/>
            <a:ext cx="609600" cy="407385"/>
          </a:xfrm>
          <a:prstGeom prst="rect">
            <a:avLst/>
          </a:prstGeom>
          <a:noFill/>
        </p:spPr>
        <p:txBody>
          <a:bodyPr wrap="square" rtlCol="0">
            <a:spAutoFit/>
          </a:bodyPr>
          <a:lstStyle/>
          <a:p>
            <a:r>
              <a:rPr lang="de-DE" sz="2000" b="1" dirty="0">
                <a:solidFill>
                  <a:srgbClr val="FF0000"/>
                </a:solidFill>
              </a:rPr>
              <a:t>1</a:t>
            </a:r>
          </a:p>
        </p:txBody>
      </p:sp>
      <p:pic>
        <p:nvPicPr>
          <p:cNvPr id="3" name="Audio 2">
            <a:hlinkClick r:id="" action="ppaction://media"/>
            <a:extLst>
              <a:ext uri="{FF2B5EF4-FFF2-40B4-BE49-F238E27FC236}">
                <a16:creationId xmlns:a16="http://schemas.microsoft.com/office/drawing/2014/main" id="{77DF38E4-5AC0-44BB-A1A0-DF6E556D99F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82835386"/>
      </p:ext>
    </p:extLst>
  </p:cSld>
  <p:clrMapOvr>
    <a:masterClrMapping/>
  </p:clrMapOvr>
  <mc:AlternateContent xmlns:mc="http://schemas.openxmlformats.org/markup-compatibility/2006" xmlns:p14="http://schemas.microsoft.com/office/powerpoint/2010/main">
    <mc:Choice Requires="p14">
      <p:transition spd="slow" p14:dur="2000" advTm="124000"/>
    </mc:Choice>
    <mc:Fallback xmlns="">
      <p:transition spd="slow" advTm="1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2|32.7|8.7|18.2|0.5"/>
</p:tagLst>
</file>

<file path=ppt/tags/tag2.xml><?xml version="1.0" encoding="utf-8"?>
<p:tagLst xmlns:a="http://schemas.openxmlformats.org/drawingml/2006/main" xmlns:r="http://schemas.openxmlformats.org/officeDocument/2006/relationships" xmlns:p="http://schemas.openxmlformats.org/presentationml/2006/main">
  <p:tag name="TIMING" val="|15.3|34.2|3.1"/>
</p:tagLst>
</file>

<file path=ppt/tags/tag3.xml><?xml version="1.0" encoding="utf-8"?>
<p:tagLst xmlns:a="http://schemas.openxmlformats.org/drawingml/2006/main" xmlns:r="http://schemas.openxmlformats.org/officeDocument/2006/relationships" xmlns:p="http://schemas.openxmlformats.org/presentationml/2006/main">
  <p:tag name="TIMING" val="|23|1.2"/>
</p:tagLst>
</file>

<file path=ppt/tags/tag4.xml><?xml version="1.0" encoding="utf-8"?>
<p:tagLst xmlns:a="http://schemas.openxmlformats.org/drawingml/2006/main" xmlns:r="http://schemas.openxmlformats.org/officeDocument/2006/relationships" xmlns:p="http://schemas.openxmlformats.org/presentationml/2006/main">
  <p:tag name="TIMING" val="|8.9|0.9|43.2|23.3|5.9"/>
</p:tagLst>
</file>

<file path=ppt/tags/tag5.xml><?xml version="1.0" encoding="utf-8"?>
<p:tagLst xmlns:a="http://schemas.openxmlformats.org/drawingml/2006/main" xmlns:r="http://schemas.openxmlformats.org/officeDocument/2006/relationships" xmlns:p="http://schemas.openxmlformats.org/presentationml/2006/main">
  <p:tag name="TIMING" val="|47.9|37.6"/>
</p:tagLst>
</file>

<file path=ppt/tags/tag6.xml><?xml version="1.0" encoding="utf-8"?>
<p:tagLst xmlns:a="http://schemas.openxmlformats.org/drawingml/2006/main" xmlns:r="http://schemas.openxmlformats.org/officeDocument/2006/relationships" xmlns:p="http://schemas.openxmlformats.org/presentationml/2006/main">
  <p:tag name="TIMING" val="|22.5|48.9"/>
</p:tagLst>
</file>

<file path=ppt/tags/tag7.xml><?xml version="1.0" encoding="utf-8"?>
<p:tagLst xmlns:a="http://schemas.openxmlformats.org/drawingml/2006/main" xmlns:r="http://schemas.openxmlformats.org/officeDocument/2006/relationships" xmlns:p="http://schemas.openxmlformats.org/presentationml/2006/main">
  <p:tag name="TIMING" val="|12.7|16.9|17.3|15"/>
</p:tagLst>
</file>

<file path=ppt/tags/tag8.xml><?xml version="1.0" encoding="utf-8"?>
<p:tagLst xmlns:a="http://schemas.openxmlformats.org/drawingml/2006/main" xmlns:r="http://schemas.openxmlformats.org/officeDocument/2006/relationships" xmlns:p="http://schemas.openxmlformats.org/presentationml/2006/main">
  <p:tag name="TIMING" val="|27.9|26.3|25.9"/>
</p:tagLst>
</file>

<file path=ppt/tags/tag9.xml><?xml version="1.0" encoding="utf-8"?>
<p:tagLst xmlns:a="http://schemas.openxmlformats.org/drawingml/2006/main" xmlns:r="http://schemas.openxmlformats.org/officeDocument/2006/relationships" xmlns:p="http://schemas.openxmlformats.org/presentationml/2006/main">
  <p:tag name="TIMING" val="|20.9|3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Words>
  <Application>Microsoft Office PowerPoint</Application>
  <PresentationFormat>Breitbild</PresentationFormat>
  <Paragraphs>69</Paragraphs>
  <Slides>11</Slides>
  <Notes>0</Notes>
  <HiddenSlides>0</HiddenSlides>
  <MMClips>11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Arial</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Hoffmann, Robert</dc:creator>
  <cp:lastModifiedBy>Hoffmann, Robert</cp:lastModifiedBy>
  <cp:revision>19</cp:revision>
  <dcterms:created xsi:type="dcterms:W3CDTF">2020-10-13T10:57:05Z</dcterms:created>
  <dcterms:modified xsi:type="dcterms:W3CDTF">2020-10-16T06:09:16Z</dcterms:modified>
</cp:coreProperties>
</file>